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66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97" autoAdjust="0"/>
    <p:restoredTop sz="94660"/>
  </p:normalViewPr>
  <p:slideViewPr>
    <p:cSldViewPr snapToGrid="0">
      <p:cViewPr varScale="1">
        <p:scale>
          <a:sx n="76" d="100"/>
          <a:sy n="76" d="100"/>
        </p:scale>
        <p:origin x="89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2.jpg"/></Relationships>
</file>

<file path=ppt/diagrams/_rels/data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F8C360-EE89-42D4-A797-33DC5C32D5CC}"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3FAEF66E-FCFA-4366-916B-940F9C5F7034}">
      <dgm:prSet custT="1"/>
      <dgm:spPr/>
      <dgm:t>
        <a:bodyPr/>
        <a:lstStyle/>
        <a:p>
          <a:pPr rtl="0"/>
          <a:r>
            <a:rPr lang="en-US" sz="2000" dirty="0" smtClean="0"/>
            <a:t>Students are unmotivated by the theoretical nature of the course</a:t>
          </a:r>
          <a:endParaRPr lang="en-US" sz="2000" dirty="0"/>
        </a:p>
      </dgm:t>
    </dgm:pt>
    <dgm:pt modelId="{8C8E2C9D-7643-4CBB-943D-23C054A4C0FC}" type="parTrans" cxnId="{0A526B68-0DF7-421B-BBB7-B262C194AFA3}">
      <dgm:prSet/>
      <dgm:spPr/>
      <dgm:t>
        <a:bodyPr/>
        <a:lstStyle/>
        <a:p>
          <a:endParaRPr lang="en-US" sz="2400"/>
        </a:p>
      </dgm:t>
    </dgm:pt>
    <dgm:pt modelId="{DF397A33-6E16-49A7-A9BE-58FED70F4F5D}" type="sibTrans" cxnId="{0A526B68-0DF7-421B-BBB7-B262C194AFA3}">
      <dgm:prSet/>
      <dgm:spPr/>
      <dgm:t>
        <a:bodyPr/>
        <a:lstStyle/>
        <a:p>
          <a:endParaRPr lang="en-US" sz="2400"/>
        </a:p>
      </dgm:t>
    </dgm:pt>
    <dgm:pt modelId="{EC366CAE-186B-4C27-B02C-0841513C8C4C}">
      <dgm:prSet custT="1"/>
      <dgm:spPr/>
      <dgm:t>
        <a:bodyPr/>
        <a:lstStyle/>
        <a:p>
          <a:pPr rtl="0"/>
          <a:r>
            <a:rPr lang="en-US" sz="2000" dirty="0" smtClean="0"/>
            <a:t>Introducing cases breaks monotony, but …</a:t>
          </a:r>
          <a:endParaRPr lang="en-US" sz="2000" dirty="0"/>
        </a:p>
      </dgm:t>
    </dgm:pt>
    <dgm:pt modelId="{7B30B8B7-7D06-469B-B7B8-361112DC5544}" type="parTrans" cxnId="{BB62D48E-5DF3-4120-A11C-1E821E4C909F}">
      <dgm:prSet/>
      <dgm:spPr/>
      <dgm:t>
        <a:bodyPr/>
        <a:lstStyle/>
        <a:p>
          <a:endParaRPr lang="en-US" sz="2400"/>
        </a:p>
      </dgm:t>
    </dgm:pt>
    <dgm:pt modelId="{64376CF7-25AA-4F61-B3DE-9A011EC310BB}" type="sibTrans" cxnId="{BB62D48E-5DF3-4120-A11C-1E821E4C909F}">
      <dgm:prSet/>
      <dgm:spPr/>
      <dgm:t>
        <a:bodyPr/>
        <a:lstStyle/>
        <a:p>
          <a:endParaRPr lang="en-US" sz="2400"/>
        </a:p>
      </dgm:t>
    </dgm:pt>
    <dgm:pt modelId="{365C1CDB-976D-4DB9-8110-1E84BAEAD667}">
      <dgm:prSet custT="1"/>
      <dgm:spPr/>
      <dgm:t>
        <a:bodyPr/>
        <a:lstStyle/>
        <a:p>
          <a:pPr rtl="0"/>
          <a:r>
            <a:rPr lang="en-US" sz="1400" dirty="0" smtClean="0"/>
            <a:t>Existing cases are based on large, public companies…not like the ones our students are apt to serve </a:t>
          </a:r>
          <a:endParaRPr lang="en-US" sz="1400" dirty="0"/>
        </a:p>
      </dgm:t>
    </dgm:pt>
    <dgm:pt modelId="{ACF68915-3D05-4E91-A162-EA024185A2A4}" type="parTrans" cxnId="{A3D4C2D0-891F-4F86-82D5-E093878D46C9}">
      <dgm:prSet/>
      <dgm:spPr/>
      <dgm:t>
        <a:bodyPr/>
        <a:lstStyle/>
        <a:p>
          <a:endParaRPr lang="en-US" sz="2400"/>
        </a:p>
      </dgm:t>
    </dgm:pt>
    <dgm:pt modelId="{CF3CEA42-436A-4ADE-9796-AEC67AB69400}" type="sibTrans" cxnId="{A3D4C2D0-891F-4F86-82D5-E093878D46C9}">
      <dgm:prSet/>
      <dgm:spPr/>
      <dgm:t>
        <a:bodyPr/>
        <a:lstStyle/>
        <a:p>
          <a:endParaRPr lang="en-US" sz="2400"/>
        </a:p>
      </dgm:t>
    </dgm:pt>
    <dgm:pt modelId="{89F27FFD-47ED-4658-91D6-E784B997E85A}">
      <dgm:prSet custT="1"/>
      <dgm:spPr/>
      <dgm:t>
        <a:bodyPr/>
        <a:lstStyle/>
        <a:p>
          <a:pPr rtl="0"/>
          <a:r>
            <a:rPr lang="en-US" sz="1800" dirty="0" smtClean="0"/>
            <a:t>Fictional cases are “fake”</a:t>
          </a:r>
          <a:endParaRPr lang="en-US" sz="1800" dirty="0"/>
        </a:p>
      </dgm:t>
    </dgm:pt>
    <dgm:pt modelId="{7F448987-D859-44CB-8DA9-AB94A0E53F4B}" type="parTrans" cxnId="{12D4CD01-2810-4D42-8F67-D7C34CBC82D1}">
      <dgm:prSet/>
      <dgm:spPr/>
      <dgm:t>
        <a:bodyPr/>
        <a:lstStyle/>
        <a:p>
          <a:endParaRPr lang="en-US" sz="2400"/>
        </a:p>
      </dgm:t>
    </dgm:pt>
    <dgm:pt modelId="{726AB480-D415-4883-9B8B-B82F5AC1B777}" type="sibTrans" cxnId="{12D4CD01-2810-4D42-8F67-D7C34CBC82D1}">
      <dgm:prSet/>
      <dgm:spPr/>
      <dgm:t>
        <a:bodyPr/>
        <a:lstStyle/>
        <a:p>
          <a:endParaRPr lang="en-US" sz="2400"/>
        </a:p>
      </dgm:t>
    </dgm:pt>
    <dgm:pt modelId="{00D0C586-E8FC-4B3F-845A-28CCC2015248}" type="pres">
      <dgm:prSet presAssocID="{29F8C360-EE89-42D4-A797-33DC5C32D5CC}" presName="composite" presStyleCnt="0">
        <dgm:presLayoutVars>
          <dgm:chMax val="5"/>
          <dgm:dir/>
          <dgm:animLvl val="ctr"/>
          <dgm:resizeHandles val="exact"/>
        </dgm:presLayoutVars>
      </dgm:prSet>
      <dgm:spPr/>
      <dgm:t>
        <a:bodyPr/>
        <a:lstStyle/>
        <a:p>
          <a:endParaRPr lang="en-US"/>
        </a:p>
      </dgm:t>
    </dgm:pt>
    <dgm:pt modelId="{65A1C0BF-7879-4972-8814-8A18D0E11EF9}" type="pres">
      <dgm:prSet presAssocID="{29F8C360-EE89-42D4-A797-33DC5C32D5CC}" presName="cycle" presStyleCnt="0"/>
      <dgm:spPr/>
    </dgm:pt>
    <dgm:pt modelId="{279B60CE-C2DE-4D29-8BE3-4B918ACF51AA}" type="pres">
      <dgm:prSet presAssocID="{29F8C360-EE89-42D4-A797-33DC5C32D5CC}" presName="centerShape" presStyleCnt="0"/>
      <dgm:spPr/>
    </dgm:pt>
    <dgm:pt modelId="{30D0D901-FFAD-4571-B2AC-5AF6FF7EA801}" type="pres">
      <dgm:prSet presAssocID="{29F8C360-EE89-42D4-A797-33DC5C32D5CC}" presName="connSite" presStyleLbl="node1" presStyleIdx="0" presStyleCnt="5"/>
      <dgm:spPr/>
    </dgm:pt>
    <dgm:pt modelId="{20DD25C5-BD3D-4ADF-AD78-D429DC62EA9E}" type="pres">
      <dgm:prSet presAssocID="{29F8C360-EE89-42D4-A797-33DC5C32D5CC}" presName="visible" presStyleLbl="node1" presStyleIdx="0" presStyleCnt="5" custScaleX="196259" custScaleY="174397" custLinFactNeighborX="-50374" custLinFactNeighborY="787"/>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49CA169F-4F05-4131-B6FD-9A101316FDA0}" type="pres">
      <dgm:prSet presAssocID="{8C8E2C9D-7643-4CBB-943D-23C054A4C0FC}" presName="Name25" presStyleLbl="parChTrans1D1" presStyleIdx="0" presStyleCnt="4"/>
      <dgm:spPr/>
      <dgm:t>
        <a:bodyPr/>
        <a:lstStyle/>
        <a:p>
          <a:endParaRPr lang="en-US"/>
        </a:p>
      </dgm:t>
    </dgm:pt>
    <dgm:pt modelId="{88BA0D33-A00E-466C-A8F9-B3FDE009170C}" type="pres">
      <dgm:prSet presAssocID="{3FAEF66E-FCFA-4366-916B-940F9C5F7034}" presName="node" presStyleCnt="0"/>
      <dgm:spPr/>
    </dgm:pt>
    <dgm:pt modelId="{0C9CC801-3806-4BDB-B1D7-E008DB8C4F9F}" type="pres">
      <dgm:prSet presAssocID="{3FAEF66E-FCFA-4366-916B-940F9C5F7034}" presName="parentNode" presStyleLbl="node1" presStyleIdx="1" presStyleCnt="5" custScaleX="215577" custScaleY="226035">
        <dgm:presLayoutVars>
          <dgm:chMax val="1"/>
          <dgm:bulletEnabled val="1"/>
        </dgm:presLayoutVars>
      </dgm:prSet>
      <dgm:spPr/>
      <dgm:t>
        <a:bodyPr/>
        <a:lstStyle/>
        <a:p>
          <a:endParaRPr lang="en-US"/>
        </a:p>
      </dgm:t>
    </dgm:pt>
    <dgm:pt modelId="{201117E9-B799-4ED1-B385-066D4DC7B43C}" type="pres">
      <dgm:prSet presAssocID="{3FAEF66E-FCFA-4366-916B-940F9C5F7034}" presName="childNode" presStyleLbl="revTx" presStyleIdx="0" presStyleCnt="0">
        <dgm:presLayoutVars>
          <dgm:bulletEnabled val="1"/>
        </dgm:presLayoutVars>
      </dgm:prSet>
      <dgm:spPr/>
    </dgm:pt>
    <dgm:pt modelId="{9A391089-2358-4AC3-BB66-F1330E4FD561}" type="pres">
      <dgm:prSet presAssocID="{7B30B8B7-7D06-469B-B7B8-361112DC5544}" presName="Name25" presStyleLbl="parChTrans1D1" presStyleIdx="1" presStyleCnt="4"/>
      <dgm:spPr/>
      <dgm:t>
        <a:bodyPr/>
        <a:lstStyle/>
        <a:p>
          <a:endParaRPr lang="en-US"/>
        </a:p>
      </dgm:t>
    </dgm:pt>
    <dgm:pt modelId="{DB8FE2B7-4B54-4707-B146-4F2086BF17CF}" type="pres">
      <dgm:prSet presAssocID="{EC366CAE-186B-4C27-B02C-0841513C8C4C}" presName="node" presStyleCnt="0"/>
      <dgm:spPr/>
    </dgm:pt>
    <dgm:pt modelId="{6E2541C2-FC19-4426-8274-52E430BF5E0B}" type="pres">
      <dgm:prSet presAssocID="{EC366CAE-186B-4C27-B02C-0841513C8C4C}" presName="parentNode" presStyleLbl="node1" presStyleIdx="2" presStyleCnt="5" custScaleX="220781" custScaleY="223725" custLinFactNeighborX="98793" custLinFactNeighborY="64777">
        <dgm:presLayoutVars>
          <dgm:chMax val="1"/>
          <dgm:bulletEnabled val="1"/>
        </dgm:presLayoutVars>
      </dgm:prSet>
      <dgm:spPr/>
      <dgm:t>
        <a:bodyPr/>
        <a:lstStyle/>
        <a:p>
          <a:endParaRPr lang="en-US"/>
        </a:p>
      </dgm:t>
    </dgm:pt>
    <dgm:pt modelId="{9860E478-E576-4E7D-8BCA-E111E78F71DB}" type="pres">
      <dgm:prSet presAssocID="{EC366CAE-186B-4C27-B02C-0841513C8C4C}" presName="childNode" presStyleLbl="revTx" presStyleIdx="0" presStyleCnt="0">
        <dgm:presLayoutVars>
          <dgm:bulletEnabled val="1"/>
        </dgm:presLayoutVars>
      </dgm:prSet>
      <dgm:spPr/>
      <dgm:t>
        <a:bodyPr/>
        <a:lstStyle/>
        <a:p>
          <a:endParaRPr lang="en-US"/>
        </a:p>
      </dgm:t>
    </dgm:pt>
    <dgm:pt modelId="{E90B83AB-23D2-4D09-BF9F-0A0CBED50F9E}" type="pres">
      <dgm:prSet presAssocID="{ACF68915-3D05-4E91-A162-EA024185A2A4}" presName="Name25" presStyleLbl="parChTrans1D1" presStyleIdx="2" presStyleCnt="4"/>
      <dgm:spPr/>
      <dgm:t>
        <a:bodyPr/>
        <a:lstStyle/>
        <a:p>
          <a:endParaRPr lang="en-US"/>
        </a:p>
      </dgm:t>
    </dgm:pt>
    <dgm:pt modelId="{25898F64-245E-44B3-8D5D-153C76DAD4DC}" type="pres">
      <dgm:prSet presAssocID="{365C1CDB-976D-4DB9-8110-1E84BAEAD667}" presName="node" presStyleCnt="0"/>
      <dgm:spPr/>
    </dgm:pt>
    <dgm:pt modelId="{B0B79248-04A3-40C6-A137-415833A9A152}" type="pres">
      <dgm:prSet presAssocID="{365C1CDB-976D-4DB9-8110-1E84BAEAD667}" presName="parentNode" presStyleLbl="node1" presStyleIdx="3" presStyleCnt="5" custScaleX="176596" custScaleY="172977" custLinFactX="100000" custLinFactY="-100000" custLinFactNeighborX="182921" custLinFactNeighborY="-128692">
        <dgm:presLayoutVars>
          <dgm:chMax val="1"/>
          <dgm:bulletEnabled val="1"/>
        </dgm:presLayoutVars>
      </dgm:prSet>
      <dgm:spPr/>
      <dgm:t>
        <a:bodyPr/>
        <a:lstStyle/>
        <a:p>
          <a:endParaRPr lang="en-US"/>
        </a:p>
      </dgm:t>
    </dgm:pt>
    <dgm:pt modelId="{81BB4901-3743-4131-A17B-66D9810B5C6A}" type="pres">
      <dgm:prSet presAssocID="{365C1CDB-976D-4DB9-8110-1E84BAEAD667}" presName="childNode" presStyleLbl="revTx" presStyleIdx="0" presStyleCnt="0">
        <dgm:presLayoutVars>
          <dgm:bulletEnabled val="1"/>
        </dgm:presLayoutVars>
      </dgm:prSet>
      <dgm:spPr/>
      <dgm:t>
        <a:bodyPr/>
        <a:lstStyle/>
        <a:p>
          <a:endParaRPr lang="en-US"/>
        </a:p>
      </dgm:t>
    </dgm:pt>
    <dgm:pt modelId="{86AF1CF3-172C-4F38-A9C9-E34F98DBB276}" type="pres">
      <dgm:prSet presAssocID="{7F448987-D859-44CB-8DA9-AB94A0E53F4B}" presName="Name25" presStyleLbl="parChTrans1D1" presStyleIdx="3" presStyleCnt="4"/>
      <dgm:spPr/>
      <dgm:t>
        <a:bodyPr/>
        <a:lstStyle/>
        <a:p>
          <a:endParaRPr lang="en-US"/>
        </a:p>
      </dgm:t>
    </dgm:pt>
    <dgm:pt modelId="{0E11B244-6A97-40D1-9FC9-346106576375}" type="pres">
      <dgm:prSet presAssocID="{89F27FFD-47ED-4658-91D6-E784B997E85A}" presName="node" presStyleCnt="0"/>
      <dgm:spPr/>
    </dgm:pt>
    <dgm:pt modelId="{C74D19A6-32F9-472E-8821-DF8A0AAF1F3E}" type="pres">
      <dgm:prSet presAssocID="{89F27FFD-47ED-4658-91D6-E784B997E85A}" presName="parentNode" presStyleLbl="node1" presStyleIdx="4" presStyleCnt="5" custScaleX="172259" custScaleY="152759" custLinFactX="136677" custLinFactNeighborX="200000" custLinFactNeighborY="-70440">
        <dgm:presLayoutVars>
          <dgm:chMax val="1"/>
          <dgm:bulletEnabled val="1"/>
        </dgm:presLayoutVars>
      </dgm:prSet>
      <dgm:spPr/>
      <dgm:t>
        <a:bodyPr/>
        <a:lstStyle/>
        <a:p>
          <a:endParaRPr lang="en-US"/>
        </a:p>
      </dgm:t>
    </dgm:pt>
    <dgm:pt modelId="{671FA49B-B6A6-4A55-97EA-EE4C53F29FBE}" type="pres">
      <dgm:prSet presAssocID="{89F27FFD-47ED-4658-91D6-E784B997E85A}" presName="childNode" presStyleLbl="revTx" presStyleIdx="0" presStyleCnt="0">
        <dgm:presLayoutVars>
          <dgm:bulletEnabled val="1"/>
        </dgm:presLayoutVars>
      </dgm:prSet>
      <dgm:spPr/>
    </dgm:pt>
  </dgm:ptLst>
  <dgm:cxnLst>
    <dgm:cxn modelId="{7FD01790-DE58-46E1-9C64-80F9B791324D}" type="presOf" srcId="{EC366CAE-186B-4C27-B02C-0841513C8C4C}" destId="{6E2541C2-FC19-4426-8274-52E430BF5E0B}" srcOrd="0" destOrd="0" presId="urn:microsoft.com/office/officeart/2005/8/layout/radial2"/>
    <dgm:cxn modelId="{D0D7A3BC-DA41-4901-B0A8-68CA8F3BF2DD}" type="presOf" srcId="{89F27FFD-47ED-4658-91D6-E784B997E85A}" destId="{C74D19A6-32F9-472E-8821-DF8A0AAF1F3E}" srcOrd="0" destOrd="0" presId="urn:microsoft.com/office/officeart/2005/8/layout/radial2"/>
    <dgm:cxn modelId="{659E85E8-EB26-4F8B-88E6-8094B598432B}" type="presOf" srcId="{3FAEF66E-FCFA-4366-916B-940F9C5F7034}" destId="{0C9CC801-3806-4BDB-B1D7-E008DB8C4F9F}" srcOrd="0" destOrd="0" presId="urn:microsoft.com/office/officeart/2005/8/layout/radial2"/>
    <dgm:cxn modelId="{0A526B68-0DF7-421B-BBB7-B262C194AFA3}" srcId="{29F8C360-EE89-42D4-A797-33DC5C32D5CC}" destId="{3FAEF66E-FCFA-4366-916B-940F9C5F7034}" srcOrd="0" destOrd="0" parTransId="{8C8E2C9D-7643-4CBB-943D-23C054A4C0FC}" sibTransId="{DF397A33-6E16-49A7-A9BE-58FED70F4F5D}"/>
    <dgm:cxn modelId="{A3D4C2D0-891F-4F86-82D5-E093878D46C9}" srcId="{29F8C360-EE89-42D4-A797-33DC5C32D5CC}" destId="{365C1CDB-976D-4DB9-8110-1E84BAEAD667}" srcOrd="2" destOrd="0" parTransId="{ACF68915-3D05-4E91-A162-EA024185A2A4}" sibTransId="{CF3CEA42-436A-4ADE-9796-AEC67AB69400}"/>
    <dgm:cxn modelId="{2B77C2BB-459B-4AF7-B8C0-668DD0DAC071}" type="presOf" srcId="{ACF68915-3D05-4E91-A162-EA024185A2A4}" destId="{E90B83AB-23D2-4D09-BF9F-0A0CBED50F9E}" srcOrd="0" destOrd="0" presId="urn:microsoft.com/office/officeart/2005/8/layout/radial2"/>
    <dgm:cxn modelId="{5098499E-1A31-406C-9A6E-56A376CFA63F}" type="presOf" srcId="{365C1CDB-976D-4DB9-8110-1E84BAEAD667}" destId="{B0B79248-04A3-40C6-A137-415833A9A152}" srcOrd="0" destOrd="0" presId="urn:microsoft.com/office/officeart/2005/8/layout/radial2"/>
    <dgm:cxn modelId="{FCB71FAF-267B-42CB-A89C-FB407FE59DCE}" type="presOf" srcId="{7B30B8B7-7D06-469B-B7B8-361112DC5544}" destId="{9A391089-2358-4AC3-BB66-F1330E4FD561}" srcOrd="0" destOrd="0" presId="urn:microsoft.com/office/officeart/2005/8/layout/radial2"/>
    <dgm:cxn modelId="{BB62D48E-5DF3-4120-A11C-1E821E4C909F}" srcId="{29F8C360-EE89-42D4-A797-33DC5C32D5CC}" destId="{EC366CAE-186B-4C27-B02C-0841513C8C4C}" srcOrd="1" destOrd="0" parTransId="{7B30B8B7-7D06-469B-B7B8-361112DC5544}" sibTransId="{64376CF7-25AA-4F61-B3DE-9A011EC310BB}"/>
    <dgm:cxn modelId="{08A60C3D-CF90-4486-A39F-31DFF0116CA3}" type="presOf" srcId="{29F8C360-EE89-42D4-A797-33DC5C32D5CC}" destId="{00D0C586-E8FC-4B3F-845A-28CCC2015248}" srcOrd="0" destOrd="0" presId="urn:microsoft.com/office/officeart/2005/8/layout/radial2"/>
    <dgm:cxn modelId="{12D4CD01-2810-4D42-8F67-D7C34CBC82D1}" srcId="{29F8C360-EE89-42D4-A797-33DC5C32D5CC}" destId="{89F27FFD-47ED-4658-91D6-E784B997E85A}" srcOrd="3" destOrd="0" parTransId="{7F448987-D859-44CB-8DA9-AB94A0E53F4B}" sibTransId="{726AB480-D415-4883-9B8B-B82F5AC1B777}"/>
    <dgm:cxn modelId="{DE1E6ABB-436E-4DDE-BA6F-5F2FD2FC16C9}" type="presOf" srcId="{8C8E2C9D-7643-4CBB-943D-23C054A4C0FC}" destId="{49CA169F-4F05-4131-B6FD-9A101316FDA0}" srcOrd="0" destOrd="0" presId="urn:microsoft.com/office/officeart/2005/8/layout/radial2"/>
    <dgm:cxn modelId="{2DF84DFA-7FBC-4AF0-A959-54DF4209512E}" type="presOf" srcId="{7F448987-D859-44CB-8DA9-AB94A0E53F4B}" destId="{86AF1CF3-172C-4F38-A9C9-E34F98DBB276}" srcOrd="0" destOrd="0" presId="urn:microsoft.com/office/officeart/2005/8/layout/radial2"/>
    <dgm:cxn modelId="{0AEB70AD-60AB-4357-B76F-BA7545DEB12A}" type="presParOf" srcId="{00D0C586-E8FC-4B3F-845A-28CCC2015248}" destId="{65A1C0BF-7879-4972-8814-8A18D0E11EF9}" srcOrd="0" destOrd="0" presId="urn:microsoft.com/office/officeart/2005/8/layout/radial2"/>
    <dgm:cxn modelId="{9C21316F-F6F5-4C8A-8F22-DC7ACDE612BF}" type="presParOf" srcId="{65A1C0BF-7879-4972-8814-8A18D0E11EF9}" destId="{279B60CE-C2DE-4D29-8BE3-4B918ACF51AA}" srcOrd="0" destOrd="0" presId="urn:microsoft.com/office/officeart/2005/8/layout/radial2"/>
    <dgm:cxn modelId="{33856856-3404-42D4-B773-DB12DAB77AAA}" type="presParOf" srcId="{279B60CE-C2DE-4D29-8BE3-4B918ACF51AA}" destId="{30D0D901-FFAD-4571-B2AC-5AF6FF7EA801}" srcOrd="0" destOrd="0" presId="urn:microsoft.com/office/officeart/2005/8/layout/radial2"/>
    <dgm:cxn modelId="{6E96DB05-71A5-4E2C-A648-FDFE258C390E}" type="presParOf" srcId="{279B60CE-C2DE-4D29-8BE3-4B918ACF51AA}" destId="{20DD25C5-BD3D-4ADF-AD78-D429DC62EA9E}" srcOrd="1" destOrd="0" presId="urn:microsoft.com/office/officeart/2005/8/layout/radial2"/>
    <dgm:cxn modelId="{9FD73F18-CE81-4B7D-983C-E71FD7A91CE9}" type="presParOf" srcId="{65A1C0BF-7879-4972-8814-8A18D0E11EF9}" destId="{49CA169F-4F05-4131-B6FD-9A101316FDA0}" srcOrd="1" destOrd="0" presId="urn:microsoft.com/office/officeart/2005/8/layout/radial2"/>
    <dgm:cxn modelId="{4E4D8AB1-660F-48AC-8E75-80CF0A742DE6}" type="presParOf" srcId="{65A1C0BF-7879-4972-8814-8A18D0E11EF9}" destId="{88BA0D33-A00E-466C-A8F9-B3FDE009170C}" srcOrd="2" destOrd="0" presId="urn:microsoft.com/office/officeart/2005/8/layout/radial2"/>
    <dgm:cxn modelId="{88305A5F-402D-44D7-B1AA-C1131716DD20}" type="presParOf" srcId="{88BA0D33-A00E-466C-A8F9-B3FDE009170C}" destId="{0C9CC801-3806-4BDB-B1D7-E008DB8C4F9F}" srcOrd="0" destOrd="0" presId="urn:microsoft.com/office/officeart/2005/8/layout/radial2"/>
    <dgm:cxn modelId="{A6ABC857-E06E-49A0-AD67-0BC3AE662552}" type="presParOf" srcId="{88BA0D33-A00E-466C-A8F9-B3FDE009170C}" destId="{201117E9-B799-4ED1-B385-066D4DC7B43C}" srcOrd="1" destOrd="0" presId="urn:microsoft.com/office/officeart/2005/8/layout/radial2"/>
    <dgm:cxn modelId="{287191D6-6055-4969-84FD-46BE59C47D70}" type="presParOf" srcId="{65A1C0BF-7879-4972-8814-8A18D0E11EF9}" destId="{9A391089-2358-4AC3-BB66-F1330E4FD561}" srcOrd="3" destOrd="0" presId="urn:microsoft.com/office/officeart/2005/8/layout/radial2"/>
    <dgm:cxn modelId="{1B690E8C-BDC8-40A4-95BC-8472DC1BC05F}" type="presParOf" srcId="{65A1C0BF-7879-4972-8814-8A18D0E11EF9}" destId="{DB8FE2B7-4B54-4707-B146-4F2086BF17CF}" srcOrd="4" destOrd="0" presId="urn:microsoft.com/office/officeart/2005/8/layout/radial2"/>
    <dgm:cxn modelId="{A78E8BA3-1092-471D-93EB-14FCAF206713}" type="presParOf" srcId="{DB8FE2B7-4B54-4707-B146-4F2086BF17CF}" destId="{6E2541C2-FC19-4426-8274-52E430BF5E0B}" srcOrd="0" destOrd="0" presId="urn:microsoft.com/office/officeart/2005/8/layout/radial2"/>
    <dgm:cxn modelId="{3E35E105-DD06-4763-9B31-3E80BD6F86BC}" type="presParOf" srcId="{DB8FE2B7-4B54-4707-B146-4F2086BF17CF}" destId="{9860E478-E576-4E7D-8BCA-E111E78F71DB}" srcOrd="1" destOrd="0" presId="urn:microsoft.com/office/officeart/2005/8/layout/radial2"/>
    <dgm:cxn modelId="{31C38F7A-A88B-4058-98BD-E2F923A988F1}" type="presParOf" srcId="{65A1C0BF-7879-4972-8814-8A18D0E11EF9}" destId="{E90B83AB-23D2-4D09-BF9F-0A0CBED50F9E}" srcOrd="5" destOrd="0" presId="urn:microsoft.com/office/officeart/2005/8/layout/radial2"/>
    <dgm:cxn modelId="{CBAF7DDA-18E5-4071-8B53-2B20AEC6E0E5}" type="presParOf" srcId="{65A1C0BF-7879-4972-8814-8A18D0E11EF9}" destId="{25898F64-245E-44B3-8D5D-153C76DAD4DC}" srcOrd="6" destOrd="0" presId="urn:microsoft.com/office/officeart/2005/8/layout/radial2"/>
    <dgm:cxn modelId="{5D6B88C8-DF90-44F8-9CA2-D6FE1458CD6D}" type="presParOf" srcId="{25898F64-245E-44B3-8D5D-153C76DAD4DC}" destId="{B0B79248-04A3-40C6-A137-415833A9A152}" srcOrd="0" destOrd="0" presId="urn:microsoft.com/office/officeart/2005/8/layout/radial2"/>
    <dgm:cxn modelId="{4810346B-53F8-4BE7-ACFF-8ABE728EF3C3}" type="presParOf" srcId="{25898F64-245E-44B3-8D5D-153C76DAD4DC}" destId="{81BB4901-3743-4131-A17B-66D9810B5C6A}" srcOrd="1" destOrd="0" presId="urn:microsoft.com/office/officeart/2005/8/layout/radial2"/>
    <dgm:cxn modelId="{D5E961A0-1ACF-4AC1-A2C8-D9F8C12676FD}" type="presParOf" srcId="{65A1C0BF-7879-4972-8814-8A18D0E11EF9}" destId="{86AF1CF3-172C-4F38-A9C9-E34F98DBB276}" srcOrd="7" destOrd="0" presId="urn:microsoft.com/office/officeart/2005/8/layout/radial2"/>
    <dgm:cxn modelId="{79B04976-AFD4-4544-A8A2-F3D3A076666B}" type="presParOf" srcId="{65A1C0BF-7879-4972-8814-8A18D0E11EF9}" destId="{0E11B244-6A97-40D1-9FC9-346106576375}" srcOrd="8" destOrd="0" presId="urn:microsoft.com/office/officeart/2005/8/layout/radial2"/>
    <dgm:cxn modelId="{BA28504E-AE6D-4DE9-B6B1-679CAB39ECFC}" type="presParOf" srcId="{0E11B244-6A97-40D1-9FC9-346106576375}" destId="{C74D19A6-32F9-472E-8821-DF8A0AAF1F3E}" srcOrd="0" destOrd="0" presId="urn:microsoft.com/office/officeart/2005/8/layout/radial2"/>
    <dgm:cxn modelId="{4B7BE0AD-33B4-4BD7-9156-D7098EF258DB}" type="presParOf" srcId="{0E11B244-6A97-40D1-9FC9-346106576375}" destId="{671FA49B-B6A6-4A55-97EA-EE4C53F29FBE}"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EC2416-7FF3-4038-A98E-8B25243CA224}" type="doc">
      <dgm:prSet loTypeId="urn:microsoft.com/office/officeart/2005/8/layout/lProcess3" loCatId="process" qsTypeId="urn:microsoft.com/office/officeart/2005/8/quickstyle/simple1" qsCatId="simple" csTypeId="urn:microsoft.com/office/officeart/2005/8/colors/colorful4" csCatId="colorful"/>
      <dgm:spPr/>
      <dgm:t>
        <a:bodyPr/>
        <a:lstStyle/>
        <a:p>
          <a:endParaRPr lang="en-US"/>
        </a:p>
      </dgm:t>
    </dgm:pt>
    <dgm:pt modelId="{AFA9F619-B501-4490-B0D2-F5F70D236AD7}">
      <dgm:prSet/>
      <dgm:spPr/>
      <dgm:t>
        <a:bodyPr/>
        <a:lstStyle/>
        <a:p>
          <a:pPr rtl="0"/>
          <a:r>
            <a:rPr lang="en-US" dirty="0" smtClean="0"/>
            <a:t>Create a case to be used early in the semester (before students start to tune you out)</a:t>
          </a:r>
          <a:endParaRPr lang="en-US" dirty="0"/>
        </a:p>
      </dgm:t>
    </dgm:pt>
    <dgm:pt modelId="{032FF1B8-D6A4-44A4-A2D0-4EE0C932CDB5}" type="parTrans" cxnId="{9404C4F9-94B4-4B06-B865-4B7DFDC4B944}">
      <dgm:prSet/>
      <dgm:spPr/>
      <dgm:t>
        <a:bodyPr/>
        <a:lstStyle/>
        <a:p>
          <a:endParaRPr lang="en-US"/>
        </a:p>
      </dgm:t>
    </dgm:pt>
    <dgm:pt modelId="{265F8EC0-DA75-4F96-91FD-E70F7BBF9AF8}" type="sibTrans" cxnId="{9404C4F9-94B4-4B06-B865-4B7DFDC4B944}">
      <dgm:prSet/>
      <dgm:spPr/>
      <dgm:t>
        <a:bodyPr/>
        <a:lstStyle/>
        <a:p>
          <a:endParaRPr lang="en-US"/>
        </a:p>
      </dgm:t>
    </dgm:pt>
    <dgm:pt modelId="{B4DBD6F4-1B42-4C91-A19A-24C93C2E054C}">
      <dgm:prSet/>
      <dgm:spPr/>
      <dgm:t>
        <a:bodyPr/>
        <a:lstStyle/>
        <a:p>
          <a:pPr rtl="0"/>
          <a:r>
            <a:rPr lang="en-US" dirty="0" smtClean="0"/>
            <a:t>Base the case on a real, local, privately-owned company</a:t>
          </a:r>
          <a:endParaRPr lang="en-US" dirty="0"/>
        </a:p>
      </dgm:t>
    </dgm:pt>
    <dgm:pt modelId="{29886294-8DB6-47F5-AF4B-6298C0551F3C}" type="parTrans" cxnId="{25CE5007-0100-40EC-B8B7-66E681A85161}">
      <dgm:prSet/>
      <dgm:spPr/>
      <dgm:t>
        <a:bodyPr/>
        <a:lstStyle/>
        <a:p>
          <a:endParaRPr lang="en-US"/>
        </a:p>
      </dgm:t>
    </dgm:pt>
    <dgm:pt modelId="{8B396E31-979A-4333-80BF-E95935BF39B0}" type="sibTrans" cxnId="{25CE5007-0100-40EC-B8B7-66E681A85161}">
      <dgm:prSet/>
      <dgm:spPr/>
      <dgm:t>
        <a:bodyPr/>
        <a:lstStyle/>
        <a:p>
          <a:endParaRPr lang="en-US"/>
        </a:p>
      </dgm:t>
    </dgm:pt>
    <dgm:pt modelId="{C7C8AD03-0701-43B1-BF9E-639504D76FC9}">
      <dgm:prSet/>
      <dgm:spPr/>
      <dgm:t>
        <a:bodyPr/>
        <a:lstStyle/>
        <a:p>
          <a:pPr rtl="0"/>
          <a:r>
            <a:rPr lang="en-US" dirty="0" smtClean="0"/>
            <a:t>Create materials that are life-like and individual assignments that are manageable </a:t>
          </a:r>
          <a:endParaRPr lang="en-US" dirty="0"/>
        </a:p>
      </dgm:t>
    </dgm:pt>
    <dgm:pt modelId="{6F62A725-706F-4779-BD5D-A5BFC0CE7809}" type="parTrans" cxnId="{62EFE6E6-9044-4278-B7B4-6F0C1E4B632C}">
      <dgm:prSet/>
      <dgm:spPr/>
      <dgm:t>
        <a:bodyPr/>
        <a:lstStyle/>
        <a:p>
          <a:endParaRPr lang="en-US"/>
        </a:p>
      </dgm:t>
    </dgm:pt>
    <dgm:pt modelId="{42E03ED2-1DD5-4FEE-B5D6-10D922464C7F}" type="sibTrans" cxnId="{62EFE6E6-9044-4278-B7B4-6F0C1E4B632C}">
      <dgm:prSet/>
      <dgm:spPr/>
      <dgm:t>
        <a:bodyPr/>
        <a:lstStyle/>
        <a:p>
          <a:endParaRPr lang="en-US"/>
        </a:p>
      </dgm:t>
    </dgm:pt>
    <dgm:pt modelId="{1D25D7BC-272C-414A-9C90-112313076286}" type="pres">
      <dgm:prSet presAssocID="{0BEC2416-7FF3-4038-A98E-8B25243CA224}" presName="Name0" presStyleCnt="0">
        <dgm:presLayoutVars>
          <dgm:chPref val="3"/>
          <dgm:dir/>
          <dgm:animLvl val="lvl"/>
          <dgm:resizeHandles/>
        </dgm:presLayoutVars>
      </dgm:prSet>
      <dgm:spPr/>
      <dgm:t>
        <a:bodyPr/>
        <a:lstStyle/>
        <a:p>
          <a:endParaRPr lang="en-US"/>
        </a:p>
      </dgm:t>
    </dgm:pt>
    <dgm:pt modelId="{5D60C2B9-D2AD-46A2-B8FC-0D565589AA1C}" type="pres">
      <dgm:prSet presAssocID="{AFA9F619-B501-4490-B0D2-F5F70D236AD7}" presName="horFlow" presStyleCnt="0"/>
      <dgm:spPr/>
    </dgm:pt>
    <dgm:pt modelId="{DC000C92-465B-4D91-A69C-365C1B0529EE}" type="pres">
      <dgm:prSet presAssocID="{AFA9F619-B501-4490-B0D2-F5F70D236AD7}" presName="bigChev" presStyleLbl="node1" presStyleIdx="0" presStyleCnt="3" custLinFactNeighborX="-26429" custLinFactNeighborY="9576"/>
      <dgm:spPr/>
      <dgm:t>
        <a:bodyPr/>
        <a:lstStyle/>
        <a:p>
          <a:endParaRPr lang="en-US"/>
        </a:p>
      </dgm:t>
    </dgm:pt>
    <dgm:pt modelId="{2DA97D88-AA4E-4D86-A1BF-E64DAAE5BDB4}" type="pres">
      <dgm:prSet presAssocID="{AFA9F619-B501-4490-B0D2-F5F70D236AD7}" presName="vSp" presStyleCnt="0"/>
      <dgm:spPr/>
    </dgm:pt>
    <dgm:pt modelId="{B4C199E0-B81C-4C47-AE20-0B6CCE0C2316}" type="pres">
      <dgm:prSet presAssocID="{B4DBD6F4-1B42-4C91-A19A-24C93C2E054C}" presName="horFlow" presStyleCnt="0"/>
      <dgm:spPr/>
    </dgm:pt>
    <dgm:pt modelId="{27D0BA51-ABD7-4F17-A955-7484740033C4}" type="pres">
      <dgm:prSet presAssocID="{B4DBD6F4-1B42-4C91-A19A-24C93C2E054C}" presName="bigChev" presStyleLbl="node1" presStyleIdx="1" presStyleCnt="3" custLinFactNeighborX="19535"/>
      <dgm:spPr/>
      <dgm:t>
        <a:bodyPr/>
        <a:lstStyle/>
        <a:p>
          <a:endParaRPr lang="en-US"/>
        </a:p>
      </dgm:t>
    </dgm:pt>
    <dgm:pt modelId="{CD456407-CB85-439D-9E86-47D2CC1FF8E8}" type="pres">
      <dgm:prSet presAssocID="{B4DBD6F4-1B42-4C91-A19A-24C93C2E054C}" presName="vSp" presStyleCnt="0"/>
      <dgm:spPr/>
    </dgm:pt>
    <dgm:pt modelId="{E3A6F8A5-7C6F-42BB-9DDA-626828715380}" type="pres">
      <dgm:prSet presAssocID="{C7C8AD03-0701-43B1-BF9E-639504D76FC9}" presName="horFlow" presStyleCnt="0"/>
      <dgm:spPr/>
    </dgm:pt>
    <dgm:pt modelId="{5072C6B1-835F-4713-B3D6-8337764F00DC}" type="pres">
      <dgm:prSet presAssocID="{C7C8AD03-0701-43B1-BF9E-639504D76FC9}" presName="bigChev" presStyleLbl="node1" presStyleIdx="2" presStyleCnt="3" custLinFactNeighborX="78905" custLinFactNeighborY="-4788"/>
      <dgm:spPr/>
      <dgm:t>
        <a:bodyPr/>
        <a:lstStyle/>
        <a:p>
          <a:endParaRPr lang="en-US"/>
        </a:p>
      </dgm:t>
    </dgm:pt>
  </dgm:ptLst>
  <dgm:cxnLst>
    <dgm:cxn modelId="{44FFF204-C6F1-4180-993F-24494B1A05F7}" type="presOf" srcId="{AFA9F619-B501-4490-B0D2-F5F70D236AD7}" destId="{DC000C92-465B-4D91-A69C-365C1B0529EE}" srcOrd="0" destOrd="0" presId="urn:microsoft.com/office/officeart/2005/8/layout/lProcess3"/>
    <dgm:cxn modelId="{62B68DCD-90A4-4703-965B-8DDB25DC1766}" type="presOf" srcId="{0BEC2416-7FF3-4038-A98E-8B25243CA224}" destId="{1D25D7BC-272C-414A-9C90-112313076286}" srcOrd="0" destOrd="0" presId="urn:microsoft.com/office/officeart/2005/8/layout/lProcess3"/>
    <dgm:cxn modelId="{9404C4F9-94B4-4B06-B865-4B7DFDC4B944}" srcId="{0BEC2416-7FF3-4038-A98E-8B25243CA224}" destId="{AFA9F619-B501-4490-B0D2-F5F70D236AD7}" srcOrd="0" destOrd="0" parTransId="{032FF1B8-D6A4-44A4-A2D0-4EE0C932CDB5}" sibTransId="{265F8EC0-DA75-4F96-91FD-E70F7BBF9AF8}"/>
    <dgm:cxn modelId="{25CE5007-0100-40EC-B8B7-66E681A85161}" srcId="{0BEC2416-7FF3-4038-A98E-8B25243CA224}" destId="{B4DBD6F4-1B42-4C91-A19A-24C93C2E054C}" srcOrd="1" destOrd="0" parTransId="{29886294-8DB6-47F5-AF4B-6298C0551F3C}" sibTransId="{8B396E31-979A-4333-80BF-E95935BF39B0}"/>
    <dgm:cxn modelId="{792C8C2B-2716-495C-8824-E5CA497C0C87}" type="presOf" srcId="{B4DBD6F4-1B42-4C91-A19A-24C93C2E054C}" destId="{27D0BA51-ABD7-4F17-A955-7484740033C4}" srcOrd="0" destOrd="0" presId="urn:microsoft.com/office/officeart/2005/8/layout/lProcess3"/>
    <dgm:cxn modelId="{83F4625A-2AE9-4245-A683-8249F80DA56C}" type="presOf" srcId="{C7C8AD03-0701-43B1-BF9E-639504D76FC9}" destId="{5072C6B1-835F-4713-B3D6-8337764F00DC}" srcOrd="0" destOrd="0" presId="urn:microsoft.com/office/officeart/2005/8/layout/lProcess3"/>
    <dgm:cxn modelId="{62EFE6E6-9044-4278-B7B4-6F0C1E4B632C}" srcId="{0BEC2416-7FF3-4038-A98E-8B25243CA224}" destId="{C7C8AD03-0701-43B1-BF9E-639504D76FC9}" srcOrd="2" destOrd="0" parTransId="{6F62A725-706F-4779-BD5D-A5BFC0CE7809}" sibTransId="{42E03ED2-1DD5-4FEE-B5D6-10D922464C7F}"/>
    <dgm:cxn modelId="{61BD78AE-6C07-455C-ACC9-8FCD09A40859}" type="presParOf" srcId="{1D25D7BC-272C-414A-9C90-112313076286}" destId="{5D60C2B9-D2AD-46A2-B8FC-0D565589AA1C}" srcOrd="0" destOrd="0" presId="urn:microsoft.com/office/officeart/2005/8/layout/lProcess3"/>
    <dgm:cxn modelId="{B199624F-685B-49C2-BF3E-B372CE5C54F3}" type="presParOf" srcId="{5D60C2B9-D2AD-46A2-B8FC-0D565589AA1C}" destId="{DC000C92-465B-4D91-A69C-365C1B0529EE}" srcOrd="0" destOrd="0" presId="urn:microsoft.com/office/officeart/2005/8/layout/lProcess3"/>
    <dgm:cxn modelId="{B9ECD71E-D887-4BC3-BB08-1C083A2DD6E5}" type="presParOf" srcId="{1D25D7BC-272C-414A-9C90-112313076286}" destId="{2DA97D88-AA4E-4D86-A1BF-E64DAAE5BDB4}" srcOrd="1" destOrd="0" presId="urn:microsoft.com/office/officeart/2005/8/layout/lProcess3"/>
    <dgm:cxn modelId="{3D2482D5-F2ED-46ED-AFFB-370E6BEE9EC2}" type="presParOf" srcId="{1D25D7BC-272C-414A-9C90-112313076286}" destId="{B4C199E0-B81C-4C47-AE20-0B6CCE0C2316}" srcOrd="2" destOrd="0" presId="urn:microsoft.com/office/officeart/2005/8/layout/lProcess3"/>
    <dgm:cxn modelId="{187259B9-AACC-4445-BD97-9E78A55BCFCF}" type="presParOf" srcId="{B4C199E0-B81C-4C47-AE20-0B6CCE0C2316}" destId="{27D0BA51-ABD7-4F17-A955-7484740033C4}" srcOrd="0" destOrd="0" presId="urn:microsoft.com/office/officeart/2005/8/layout/lProcess3"/>
    <dgm:cxn modelId="{18D4FAF3-19BF-4118-AD64-B5D4F77DA904}" type="presParOf" srcId="{1D25D7BC-272C-414A-9C90-112313076286}" destId="{CD456407-CB85-439D-9E86-47D2CC1FF8E8}" srcOrd="3" destOrd="0" presId="urn:microsoft.com/office/officeart/2005/8/layout/lProcess3"/>
    <dgm:cxn modelId="{ADAAE1A0-7338-4A36-A837-3F5615065F0F}" type="presParOf" srcId="{1D25D7BC-272C-414A-9C90-112313076286}" destId="{E3A6F8A5-7C6F-42BB-9DDA-626828715380}" srcOrd="4" destOrd="0" presId="urn:microsoft.com/office/officeart/2005/8/layout/lProcess3"/>
    <dgm:cxn modelId="{E1C1063E-A4BA-43E4-8EA4-BE0F4EA11E96}" type="presParOf" srcId="{E3A6F8A5-7C6F-42BB-9DDA-626828715380}" destId="{5072C6B1-835F-4713-B3D6-8337764F00DC}"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10AFBA-F04D-45B0-9B8F-63CDB8F66FC1}"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3AB96BF-E4DC-4080-B29E-07F8299C4285}">
      <dgm:prSet/>
      <dgm:spPr/>
      <dgm:t>
        <a:bodyPr/>
        <a:lstStyle/>
        <a:p>
          <a:pPr rtl="0"/>
          <a:r>
            <a:rPr lang="en-US" dirty="0" smtClean="0"/>
            <a:t>Enhances engagement of students by using REAL people, places &amp; things</a:t>
          </a:r>
          <a:endParaRPr lang="en-US" dirty="0"/>
        </a:p>
      </dgm:t>
    </dgm:pt>
    <dgm:pt modelId="{49379E78-07D0-4357-ADD7-FA02E41A7726}" type="parTrans" cxnId="{9BE6347C-1A68-496E-94B6-9B79C84AF879}">
      <dgm:prSet/>
      <dgm:spPr/>
      <dgm:t>
        <a:bodyPr/>
        <a:lstStyle/>
        <a:p>
          <a:endParaRPr lang="en-US"/>
        </a:p>
      </dgm:t>
    </dgm:pt>
    <dgm:pt modelId="{F88AC568-4F01-4D39-B7BC-6F620E4F99E6}" type="sibTrans" cxnId="{9BE6347C-1A68-496E-94B6-9B79C84AF879}">
      <dgm:prSet/>
      <dgm:spPr/>
      <dgm:t>
        <a:bodyPr/>
        <a:lstStyle/>
        <a:p>
          <a:endParaRPr lang="en-US"/>
        </a:p>
      </dgm:t>
    </dgm:pt>
    <dgm:pt modelId="{4C897CA1-2F7F-4D06-823E-66C6FFD29A37}">
      <dgm:prSet/>
      <dgm:spPr/>
      <dgm:t>
        <a:bodyPr/>
        <a:lstStyle/>
        <a:p>
          <a:pPr rtl="0"/>
          <a:r>
            <a:rPr lang="en-US" smtClean="0"/>
            <a:t>Provides a vehicle to require students to sort through information, prioritize relevance, and eliminate unnecessary items</a:t>
          </a:r>
          <a:endParaRPr lang="en-US"/>
        </a:p>
      </dgm:t>
    </dgm:pt>
    <dgm:pt modelId="{DBA10BB4-C7AD-420A-B69E-A8E31059DC1C}" type="parTrans" cxnId="{D20334C7-BA81-4727-9E64-2EA9E4EC586A}">
      <dgm:prSet/>
      <dgm:spPr/>
      <dgm:t>
        <a:bodyPr/>
        <a:lstStyle/>
        <a:p>
          <a:endParaRPr lang="en-US"/>
        </a:p>
      </dgm:t>
    </dgm:pt>
    <dgm:pt modelId="{6700D017-E0AA-4905-B9BF-9AC88C64A3AE}" type="sibTrans" cxnId="{D20334C7-BA81-4727-9E64-2EA9E4EC586A}">
      <dgm:prSet/>
      <dgm:spPr/>
      <dgm:t>
        <a:bodyPr/>
        <a:lstStyle/>
        <a:p>
          <a:endParaRPr lang="en-US"/>
        </a:p>
      </dgm:t>
    </dgm:pt>
    <dgm:pt modelId="{BC21E837-AB17-4053-8BD2-158559BF723E}">
      <dgm:prSet/>
      <dgm:spPr/>
      <dgm:t>
        <a:bodyPr/>
        <a:lstStyle/>
        <a:p>
          <a:pPr rtl="0"/>
          <a:r>
            <a:rPr lang="en-US" smtClean="0"/>
            <a:t>Requires students to practice their written communication skills by responding appropriately in written form (emails and memoranda)</a:t>
          </a:r>
          <a:endParaRPr lang="en-US"/>
        </a:p>
      </dgm:t>
    </dgm:pt>
    <dgm:pt modelId="{1C547971-5A19-443F-ABDB-95694648205E}" type="parTrans" cxnId="{8BE2B486-CF8D-4ED2-A0D8-7936491855BD}">
      <dgm:prSet/>
      <dgm:spPr/>
      <dgm:t>
        <a:bodyPr/>
        <a:lstStyle/>
        <a:p>
          <a:endParaRPr lang="en-US"/>
        </a:p>
      </dgm:t>
    </dgm:pt>
    <dgm:pt modelId="{D1115A64-27F4-401B-963B-531F6EDAD1AC}" type="sibTrans" cxnId="{8BE2B486-CF8D-4ED2-A0D8-7936491855BD}">
      <dgm:prSet/>
      <dgm:spPr/>
      <dgm:t>
        <a:bodyPr/>
        <a:lstStyle/>
        <a:p>
          <a:endParaRPr lang="en-US"/>
        </a:p>
      </dgm:t>
    </dgm:pt>
    <dgm:pt modelId="{40B9264E-86D5-414F-B363-A6A07A9D55D6}">
      <dgm:prSet/>
      <dgm:spPr/>
      <dgm:t>
        <a:bodyPr/>
        <a:lstStyle/>
        <a:p>
          <a:pPr rtl="0"/>
          <a:r>
            <a:rPr lang="en-US" smtClean="0"/>
            <a:t>Requires students to work under time and deadline constraints to submit their work for review by the audit senior</a:t>
          </a:r>
          <a:endParaRPr lang="en-US"/>
        </a:p>
      </dgm:t>
    </dgm:pt>
    <dgm:pt modelId="{ECA4B40F-87A4-480E-9D9E-FE8CB534DF68}" type="parTrans" cxnId="{A15A2B2A-5E6F-47EB-84D6-DD16C37BFE2E}">
      <dgm:prSet/>
      <dgm:spPr/>
      <dgm:t>
        <a:bodyPr/>
        <a:lstStyle/>
        <a:p>
          <a:endParaRPr lang="en-US"/>
        </a:p>
      </dgm:t>
    </dgm:pt>
    <dgm:pt modelId="{1D2B5AF4-07A9-4254-9287-71D463D43EB6}" type="sibTrans" cxnId="{A15A2B2A-5E6F-47EB-84D6-DD16C37BFE2E}">
      <dgm:prSet/>
      <dgm:spPr/>
      <dgm:t>
        <a:bodyPr/>
        <a:lstStyle/>
        <a:p>
          <a:endParaRPr lang="en-US"/>
        </a:p>
      </dgm:t>
    </dgm:pt>
    <dgm:pt modelId="{5ABD6150-2957-47D4-8832-1B796B32A197}">
      <dgm:prSet/>
      <dgm:spPr/>
      <dgm:t>
        <a:bodyPr/>
        <a:lstStyle/>
        <a:p>
          <a:pPr rtl="0"/>
          <a:r>
            <a:rPr lang="en-US" smtClean="0"/>
            <a:t>Allows students to explore and learn about some of the nuances of private business enterprises (e.g., S Corporations, key person life insurance, related parties, equity transactions, compensation, etc.)</a:t>
          </a:r>
          <a:endParaRPr lang="en-US"/>
        </a:p>
      </dgm:t>
    </dgm:pt>
    <dgm:pt modelId="{121AB902-331B-40F8-8E8A-A06826559D7B}" type="parTrans" cxnId="{72BC5C37-BB21-4DE4-8900-A023AE3D8BFD}">
      <dgm:prSet/>
      <dgm:spPr/>
      <dgm:t>
        <a:bodyPr/>
        <a:lstStyle/>
        <a:p>
          <a:endParaRPr lang="en-US"/>
        </a:p>
      </dgm:t>
    </dgm:pt>
    <dgm:pt modelId="{3A78C703-1F4F-4A04-BC39-19D9FD77B507}" type="sibTrans" cxnId="{72BC5C37-BB21-4DE4-8900-A023AE3D8BFD}">
      <dgm:prSet/>
      <dgm:spPr/>
      <dgm:t>
        <a:bodyPr/>
        <a:lstStyle/>
        <a:p>
          <a:endParaRPr lang="en-US"/>
        </a:p>
      </dgm:t>
    </dgm:pt>
    <dgm:pt modelId="{D1957411-2658-4B8C-AFF2-6E01CAF47D51}" type="pres">
      <dgm:prSet presAssocID="{7010AFBA-F04D-45B0-9B8F-63CDB8F66FC1}" presName="linearFlow" presStyleCnt="0">
        <dgm:presLayoutVars>
          <dgm:dir/>
          <dgm:resizeHandles val="exact"/>
        </dgm:presLayoutVars>
      </dgm:prSet>
      <dgm:spPr/>
      <dgm:t>
        <a:bodyPr/>
        <a:lstStyle/>
        <a:p>
          <a:endParaRPr lang="en-US"/>
        </a:p>
      </dgm:t>
    </dgm:pt>
    <dgm:pt modelId="{91978831-2EC6-4090-A2BF-620BE164A43A}" type="pres">
      <dgm:prSet presAssocID="{23AB96BF-E4DC-4080-B29E-07F8299C4285}" presName="composite" presStyleCnt="0"/>
      <dgm:spPr/>
    </dgm:pt>
    <dgm:pt modelId="{B0637C0F-EDBE-45E7-9469-FBA91A7D8DDE}" type="pres">
      <dgm:prSet presAssocID="{23AB96BF-E4DC-4080-B29E-07F8299C4285}" presName="imgShp"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4665C325-EEAA-4A5A-8C34-C57899E03BC6}" type="pres">
      <dgm:prSet presAssocID="{23AB96BF-E4DC-4080-B29E-07F8299C4285}" presName="txShp" presStyleLbl="node1" presStyleIdx="0" presStyleCnt="5">
        <dgm:presLayoutVars>
          <dgm:bulletEnabled val="1"/>
        </dgm:presLayoutVars>
      </dgm:prSet>
      <dgm:spPr/>
      <dgm:t>
        <a:bodyPr/>
        <a:lstStyle/>
        <a:p>
          <a:endParaRPr lang="en-US"/>
        </a:p>
      </dgm:t>
    </dgm:pt>
    <dgm:pt modelId="{BBCDA1E6-DBAB-488C-8473-5C0DBFB2C1C7}" type="pres">
      <dgm:prSet presAssocID="{F88AC568-4F01-4D39-B7BC-6F620E4F99E6}" presName="spacing" presStyleCnt="0"/>
      <dgm:spPr/>
    </dgm:pt>
    <dgm:pt modelId="{6FA2B259-2A50-4D04-A3F5-45888363D3FA}" type="pres">
      <dgm:prSet presAssocID="{4C897CA1-2F7F-4D06-823E-66C6FFD29A37}" presName="composite" presStyleCnt="0"/>
      <dgm:spPr/>
    </dgm:pt>
    <dgm:pt modelId="{961656D2-7F2E-4F1E-A6ED-65B11D5DDA36}" type="pres">
      <dgm:prSet presAssocID="{4C897CA1-2F7F-4D06-823E-66C6FFD29A37}" presName="imgShp"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6000" r="-26000"/>
          </a:stretch>
        </a:blipFill>
      </dgm:spPr>
    </dgm:pt>
    <dgm:pt modelId="{BF6EB163-5725-4464-BD4A-4A600CC4FF74}" type="pres">
      <dgm:prSet presAssocID="{4C897CA1-2F7F-4D06-823E-66C6FFD29A37}" presName="txShp" presStyleLbl="node1" presStyleIdx="1" presStyleCnt="5">
        <dgm:presLayoutVars>
          <dgm:bulletEnabled val="1"/>
        </dgm:presLayoutVars>
      </dgm:prSet>
      <dgm:spPr/>
      <dgm:t>
        <a:bodyPr/>
        <a:lstStyle/>
        <a:p>
          <a:endParaRPr lang="en-US"/>
        </a:p>
      </dgm:t>
    </dgm:pt>
    <dgm:pt modelId="{04BB5FB9-6857-4471-891D-F8387E0757C0}" type="pres">
      <dgm:prSet presAssocID="{6700D017-E0AA-4905-B9BF-9AC88C64A3AE}" presName="spacing" presStyleCnt="0"/>
      <dgm:spPr/>
    </dgm:pt>
    <dgm:pt modelId="{9FFA1DC2-75F1-49D5-89D7-FAD85880BEC4}" type="pres">
      <dgm:prSet presAssocID="{BC21E837-AB17-4053-8BD2-158559BF723E}" presName="composite" presStyleCnt="0"/>
      <dgm:spPr/>
    </dgm:pt>
    <dgm:pt modelId="{E43C14E1-398D-44AD-9DD5-8C6FF05EF6F6}" type="pres">
      <dgm:prSet presAssocID="{BC21E837-AB17-4053-8BD2-158559BF723E}" presName="imgShp"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4000" r="-14000"/>
          </a:stretch>
        </a:blipFill>
      </dgm:spPr>
    </dgm:pt>
    <dgm:pt modelId="{8829C13A-83B6-49B7-9AB4-F539DBBEDBB7}" type="pres">
      <dgm:prSet presAssocID="{BC21E837-AB17-4053-8BD2-158559BF723E}" presName="txShp" presStyleLbl="node1" presStyleIdx="2" presStyleCnt="5">
        <dgm:presLayoutVars>
          <dgm:bulletEnabled val="1"/>
        </dgm:presLayoutVars>
      </dgm:prSet>
      <dgm:spPr/>
      <dgm:t>
        <a:bodyPr/>
        <a:lstStyle/>
        <a:p>
          <a:endParaRPr lang="en-US"/>
        </a:p>
      </dgm:t>
    </dgm:pt>
    <dgm:pt modelId="{C044ADCD-6321-4EAD-B64B-3B213014D000}" type="pres">
      <dgm:prSet presAssocID="{D1115A64-27F4-401B-963B-531F6EDAD1AC}" presName="spacing" presStyleCnt="0"/>
      <dgm:spPr/>
    </dgm:pt>
    <dgm:pt modelId="{ED435F0E-20C5-43AC-BB0B-CDE246C14053}" type="pres">
      <dgm:prSet presAssocID="{40B9264E-86D5-414F-B363-A6A07A9D55D6}" presName="composite" presStyleCnt="0"/>
      <dgm:spPr/>
    </dgm:pt>
    <dgm:pt modelId="{B46272D2-9FB8-45A4-990F-DF910B41EEC6}" type="pres">
      <dgm:prSet presAssocID="{40B9264E-86D5-414F-B363-A6A07A9D55D6}" presName="imgShp"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000" r="-2000"/>
          </a:stretch>
        </a:blipFill>
      </dgm:spPr>
    </dgm:pt>
    <dgm:pt modelId="{BEE65763-0897-4288-9411-DD43A31CCCE8}" type="pres">
      <dgm:prSet presAssocID="{40B9264E-86D5-414F-B363-A6A07A9D55D6}" presName="txShp" presStyleLbl="node1" presStyleIdx="3" presStyleCnt="5">
        <dgm:presLayoutVars>
          <dgm:bulletEnabled val="1"/>
        </dgm:presLayoutVars>
      </dgm:prSet>
      <dgm:spPr/>
      <dgm:t>
        <a:bodyPr/>
        <a:lstStyle/>
        <a:p>
          <a:endParaRPr lang="en-US"/>
        </a:p>
      </dgm:t>
    </dgm:pt>
    <dgm:pt modelId="{235AD68C-5AC4-470B-BF31-AC2A69B357AB}" type="pres">
      <dgm:prSet presAssocID="{1D2B5AF4-07A9-4254-9287-71D463D43EB6}" presName="spacing" presStyleCnt="0"/>
      <dgm:spPr/>
    </dgm:pt>
    <dgm:pt modelId="{1770E77E-B52B-4109-BC3C-16E2D1874192}" type="pres">
      <dgm:prSet presAssocID="{5ABD6150-2957-47D4-8832-1B796B32A197}" presName="composite" presStyleCnt="0"/>
      <dgm:spPr/>
    </dgm:pt>
    <dgm:pt modelId="{ED7EA929-A7B8-4446-9B9A-3CA073B938A5}" type="pres">
      <dgm:prSet presAssocID="{5ABD6150-2957-47D4-8832-1B796B32A197}" presName="imgShp"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14000" r="-14000"/>
          </a:stretch>
        </a:blipFill>
      </dgm:spPr>
    </dgm:pt>
    <dgm:pt modelId="{7A5870F7-F73A-41FE-A229-5C78052C2251}" type="pres">
      <dgm:prSet presAssocID="{5ABD6150-2957-47D4-8832-1B796B32A197}" presName="txShp" presStyleLbl="node1" presStyleIdx="4" presStyleCnt="5">
        <dgm:presLayoutVars>
          <dgm:bulletEnabled val="1"/>
        </dgm:presLayoutVars>
      </dgm:prSet>
      <dgm:spPr/>
      <dgm:t>
        <a:bodyPr/>
        <a:lstStyle/>
        <a:p>
          <a:endParaRPr lang="en-US"/>
        </a:p>
      </dgm:t>
    </dgm:pt>
  </dgm:ptLst>
  <dgm:cxnLst>
    <dgm:cxn modelId="{9BE6347C-1A68-496E-94B6-9B79C84AF879}" srcId="{7010AFBA-F04D-45B0-9B8F-63CDB8F66FC1}" destId="{23AB96BF-E4DC-4080-B29E-07F8299C4285}" srcOrd="0" destOrd="0" parTransId="{49379E78-07D0-4357-ADD7-FA02E41A7726}" sibTransId="{F88AC568-4F01-4D39-B7BC-6F620E4F99E6}"/>
    <dgm:cxn modelId="{1E7F370F-8107-4DD3-8AA4-4A3A80782DF9}" type="presOf" srcId="{7010AFBA-F04D-45B0-9B8F-63CDB8F66FC1}" destId="{D1957411-2658-4B8C-AFF2-6E01CAF47D51}" srcOrd="0" destOrd="0" presId="urn:microsoft.com/office/officeart/2005/8/layout/vList3"/>
    <dgm:cxn modelId="{A86E29D7-1496-4F98-9321-0A01FC336F72}" type="presOf" srcId="{BC21E837-AB17-4053-8BD2-158559BF723E}" destId="{8829C13A-83B6-49B7-9AB4-F539DBBEDBB7}" srcOrd="0" destOrd="0" presId="urn:microsoft.com/office/officeart/2005/8/layout/vList3"/>
    <dgm:cxn modelId="{1FA8A3D2-D739-4C1E-990A-B6675EBBB880}" type="presOf" srcId="{40B9264E-86D5-414F-B363-A6A07A9D55D6}" destId="{BEE65763-0897-4288-9411-DD43A31CCCE8}" srcOrd="0" destOrd="0" presId="urn:microsoft.com/office/officeart/2005/8/layout/vList3"/>
    <dgm:cxn modelId="{72BC5C37-BB21-4DE4-8900-A023AE3D8BFD}" srcId="{7010AFBA-F04D-45B0-9B8F-63CDB8F66FC1}" destId="{5ABD6150-2957-47D4-8832-1B796B32A197}" srcOrd="4" destOrd="0" parTransId="{121AB902-331B-40F8-8E8A-A06826559D7B}" sibTransId="{3A78C703-1F4F-4A04-BC39-19D9FD77B507}"/>
    <dgm:cxn modelId="{DB2FCD36-1575-45BA-9DD0-AF5FAEBBDE2B}" type="presOf" srcId="{23AB96BF-E4DC-4080-B29E-07F8299C4285}" destId="{4665C325-EEAA-4A5A-8C34-C57899E03BC6}" srcOrd="0" destOrd="0" presId="urn:microsoft.com/office/officeart/2005/8/layout/vList3"/>
    <dgm:cxn modelId="{F893B868-C0A5-4C2A-AAF4-53937D74C543}" type="presOf" srcId="{4C897CA1-2F7F-4D06-823E-66C6FFD29A37}" destId="{BF6EB163-5725-4464-BD4A-4A600CC4FF74}" srcOrd="0" destOrd="0" presId="urn:microsoft.com/office/officeart/2005/8/layout/vList3"/>
    <dgm:cxn modelId="{A15A2B2A-5E6F-47EB-84D6-DD16C37BFE2E}" srcId="{7010AFBA-F04D-45B0-9B8F-63CDB8F66FC1}" destId="{40B9264E-86D5-414F-B363-A6A07A9D55D6}" srcOrd="3" destOrd="0" parTransId="{ECA4B40F-87A4-480E-9D9E-FE8CB534DF68}" sibTransId="{1D2B5AF4-07A9-4254-9287-71D463D43EB6}"/>
    <dgm:cxn modelId="{D20334C7-BA81-4727-9E64-2EA9E4EC586A}" srcId="{7010AFBA-F04D-45B0-9B8F-63CDB8F66FC1}" destId="{4C897CA1-2F7F-4D06-823E-66C6FFD29A37}" srcOrd="1" destOrd="0" parTransId="{DBA10BB4-C7AD-420A-B69E-A8E31059DC1C}" sibTransId="{6700D017-E0AA-4905-B9BF-9AC88C64A3AE}"/>
    <dgm:cxn modelId="{8BE2B486-CF8D-4ED2-A0D8-7936491855BD}" srcId="{7010AFBA-F04D-45B0-9B8F-63CDB8F66FC1}" destId="{BC21E837-AB17-4053-8BD2-158559BF723E}" srcOrd="2" destOrd="0" parTransId="{1C547971-5A19-443F-ABDB-95694648205E}" sibTransId="{D1115A64-27F4-401B-963B-531F6EDAD1AC}"/>
    <dgm:cxn modelId="{AFB36CD0-6188-42C2-9563-6F0ED249F2A0}" type="presOf" srcId="{5ABD6150-2957-47D4-8832-1B796B32A197}" destId="{7A5870F7-F73A-41FE-A229-5C78052C2251}" srcOrd="0" destOrd="0" presId="urn:microsoft.com/office/officeart/2005/8/layout/vList3"/>
    <dgm:cxn modelId="{CE19EA46-75DF-402C-AAE2-7AA98E1C60B6}" type="presParOf" srcId="{D1957411-2658-4B8C-AFF2-6E01CAF47D51}" destId="{91978831-2EC6-4090-A2BF-620BE164A43A}" srcOrd="0" destOrd="0" presId="urn:microsoft.com/office/officeart/2005/8/layout/vList3"/>
    <dgm:cxn modelId="{6FCE8EC0-AAC2-4523-A070-890D6779930A}" type="presParOf" srcId="{91978831-2EC6-4090-A2BF-620BE164A43A}" destId="{B0637C0F-EDBE-45E7-9469-FBA91A7D8DDE}" srcOrd="0" destOrd="0" presId="urn:microsoft.com/office/officeart/2005/8/layout/vList3"/>
    <dgm:cxn modelId="{8A8637C6-FDBA-4BFC-AB99-2600B16ED9DF}" type="presParOf" srcId="{91978831-2EC6-4090-A2BF-620BE164A43A}" destId="{4665C325-EEAA-4A5A-8C34-C57899E03BC6}" srcOrd="1" destOrd="0" presId="urn:microsoft.com/office/officeart/2005/8/layout/vList3"/>
    <dgm:cxn modelId="{3433845A-0D3C-4B6A-9BAC-2D3DE591D92D}" type="presParOf" srcId="{D1957411-2658-4B8C-AFF2-6E01CAF47D51}" destId="{BBCDA1E6-DBAB-488C-8473-5C0DBFB2C1C7}" srcOrd="1" destOrd="0" presId="urn:microsoft.com/office/officeart/2005/8/layout/vList3"/>
    <dgm:cxn modelId="{81A6F48B-3B05-4140-AB76-8E177E3C719F}" type="presParOf" srcId="{D1957411-2658-4B8C-AFF2-6E01CAF47D51}" destId="{6FA2B259-2A50-4D04-A3F5-45888363D3FA}" srcOrd="2" destOrd="0" presId="urn:microsoft.com/office/officeart/2005/8/layout/vList3"/>
    <dgm:cxn modelId="{DC1D4B50-C216-4C7E-A3AE-98BF275CF102}" type="presParOf" srcId="{6FA2B259-2A50-4D04-A3F5-45888363D3FA}" destId="{961656D2-7F2E-4F1E-A6ED-65B11D5DDA36}" srcOrd="0" destOrd="0" presId="urn:microsoft.com/office/officeart/2005/8/layout/vList3"/>
    <dgm:cxn modelId="{B0A4C78A-C21D-41F9-B767-EF206EF1D395}" type="presParOf" srcId="{6FA2B259-2A50-4D04-A3F5-45888363D3FA}" destId="{BF6EB163-5725-4464-BD4A-4A600CC4FF74}" srcOrd="1" destOrd="0" presId="urn:microsoft.com/office/officeart/2005/8/layout/vList3"/>
    <dgm:cxn modelId="{5599855C-C64B-4A35-B33E-EDA18B3C3ED1}" type="presParOf" srcId="{D1957411-2658-4B8C-AFF2-6E01CAF47D51}" destId="{04BB5FB9-6857-4471-891D-F8387E0757C0}" srcOrd="3" destOrd="0" presId="urn:microsoft.com/office/officeart/2005/8/layout/vList3"/>
    <dgm:cxn modelId="{0025D5F2-9DDC-4395-B8AD-5BD86DF9EF46}" type="presParOf" srcId="{D1957411-2658-4B8C-AFF2-6E01CAF47D51}" destId="{9FFA1DC2-75F1-49D5-89D7-FAD85880BEC4}" srcOrd="4" destOrd="0" presId="urn:microsoft.com/office/officeart/2005/8/layout/vList3"/>
    <dgm:cxn modelId="{C0704E91-CD83-407F-B595-779629692523}" type="presParOf" srcId="{9FFA1DC2-75F1-49D5-89D7-FAD85880BEC4}" destId="{E43C14E1-398D-44AD-9DD5-8C6FF05EF6F6}" srcOrd="0" destOrd="0" presId="urn:microsoft.com/office/officeart/2005/8/layout/vList3"/>
    <dgm:cxn modelId="{665E1210-2519-458F-9654-1113DA690C27}" type="presParOf" srcId="{9FFA1DC2-75F1-49D5-89D7-FAD85880BEC4}" destId="{8829C13A-83B6-49B7-9AB4-F539DBBEDBB7}" srcOrd="1" destOrd="0" presId="urn:microsoft.com/office/officeart/2005/8/layout/vList3"/>
    <dgm:cxn modelId="{1D742A56-9B02-48C7-9B9D-6DCC8B14FBD9}" type="presParOf" srcId="{D1957411-2658-4B8C-AFF2-6E01CAF47D51}" destId="{C044ADCD-6321-4EAD-B64B-3B213014D000}" srcOrd="5" destOrd="0" presId="urn:microsoft.com/office/officeart/2005/8/layout/vList3"/>
    <dgm:cxn modelId="{B5D1AE87-3F27-415E-B3B6-9F12199F8B8A}" type="presParOf" srcId="{D1957411-2658-4B8C-AFF2-6E01CAF47D51}" destId="{ED435F0E-20C5-43AC-BB0B-CDE246C14053}" srcOrd="6" destOrd="0" presId="urn:microsoft.com/office/officeart/2005/8/layout/vList3"/>
    <dgm:cxn modelId="{B97669FD-0A4A-4DEB-8C79-4729FA2D65A0}" type="presParOf" srcId="{ED435F0E-20C5-43AC-BB0B-CDE246C14053}" destId="{B46272D2-9FB8-45A4-990F-DF910B41EEC6}" srcOrd="0" destOrd="0" presId="urn:microsoft.com/office/officeart/2005/8/layout/vList3"/>
    <dgm:cxn modelId="{020C635A-956D-4A0E-BF04-BBE53E668DA2}" type="presParOf" srcId="{ED435F0E-20C5-43AC-BB0B-CDE246C14053}" destId="{BEE65763-0897-4288-9411-DD43A31CCCE8}" srcOrd="1" destOrd="0" presId="urn:microsoft.com/office/officeart/2005/8/layout/vList3"/>
    <dgm:cxn modelId="{E43FDBB4-12DE-4DD3-8F2F-83C9F69986CB}" type="presParOf" srcId="{D1957411-2658-4B8C-AFF2-6E01CAF47D51}" destId="{235AD68C-5AC4-470B-BF31-AC2A69B357AB}" srcOrd="7" destOrd="0" presId="urn:microsoft.com/office/officeart/2005/8/layout/vList3"/>
    <dgm:cxn modelId="{738DE3B7-F633-4C1D-8122-7E79905AB3F9}" type="presParOf" srcId="{D1957411-2658-4B8C-AFF2-6E01CAF47D51}" destId="{1770E77E-B52B-4109-BC3C-16E2D1874192}" srcOrd="8" destOrd="0" presId="urn:microsoft.com/office/officeart/2005/8/layout/vList3"/>
    <dgm:cxn modelId="{92C8525B-4D5C-48F3-A5DC-22D7F053BE43}" type="presParOf" srcId="{1770E77E-B52B-4109-BC3C-16E2D1874192}" destId="{ED7EA929-A7B8-4446-9B9A-3CA073B938A5}" srcOrd="0" destOrd="0" presId="urn:microsoft.com/office/officeart/2005/8/layout/vList3"/>
    <dgm:cxn modelId="{ED99E605-2BF2-4F8B-8478-D2FE2630C38E}" type="presParOf" srcId="{1770E77E-B52B-4109-BC3C-16E2D1874192}" destId="{7A5870F7-F73A-41FE-A229-5C78052C225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B5B4DF3-5598-4BC2-B435-D7CDAD9BE82A}" type="datetimeFigureOut">
              <a:rPr lang="en-US" smtClean="0"/>
              <a:t>4/25/2015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70EA1-D75C-4906-94A9-20342D3CD0B1}" type="slidenum">
              <a:rPr lang="en-US" smtClean="0"/>
              <a:t>‹#›</a:t>
            </a:fld>
            <a:endParaRPr lang="en-US"/>
          </a:p>
        </p:txBody>
      </p:sp>
    </p:spTree>
    <p:extLst>
      <p:ext uri="{BB962C8B-B14F-4D97-AF65-F5344CB8AC3E}">
        <p14:creationId xmlns:p14="http://schemas.microsoft.com/office/powerpoint/2010/main" val="1588102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5B4DF3-5598-4BC2-B435-D7CDAD9BE82A}" type="datetimeFigureOut">
              <a:rPr lang="en-US" smtClean="0"/>
              <a:t>4/25/2015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70EA1-D75C-4906-94A9-20342D3CD0B1}" type="slidenum">
              <a:rPr lang="en-US" smtClean="0"/>
              <a:t>‹#›</a:t>
            </a:fld>
            <a:endParaRPr lang="en-US"/>
          </a:p>
        </p:txBody>
      </p:sp>
    </p:spTree>
    <p:extLst>
      <p:ext uri="{BB962C8B-B14F-4D97-AF65-F5344CB8AC3E}">
        <p14:creationId xmlns:p14="http://schemas.microsoft.com/office/powerpoint/2010/main" val="1830695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5B4DF3-5598-4BC2-B435-D7CDAD9BE82A}" type="datetimeFigureOut">
              <a:rPr lang="en-US" smtClean="0"/>
              <a:t>4/25/2015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70EA1-D75C-4906-94A9-20342D3CD0B1}" type="slidenum">
              <a:rPr lang="en-US" smtClean="0"/>
              <a:t>‹#›</a:t>
            </a:fld>
            <a:endParaRPr lang="en-US"/>
          </a:p>
        </p:txBody>
      </p:sp>
    </p:spTree>
    <p:extLst>
      <p:ext uri="{BB962C8B-B14F-4D97-AF65-F5344CB8AC3E}">
        <p14:creationId xmlns:p14="http://schemas.microsoft.com/office/powerpoint/2010/main" val="3345862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5B4DF3-5598-4BC2-B435-D7CDAD9BE82A}" type="datetimeFigureOut">
              <a:rPr lang="en-US" smtClean="0"/>
              <a:t>4/25/2015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70EA1-D75C-4906-94A9-20342D3CD0B1}" type="slidenum">
              <a:rPr lang="en-US" smtClean="0"/>
              <a:t>‹#›</a:t>
            </a:fld>
            <a:endParaRPr lang="en-US"/>
          </a:p>
        </p:txBody>
      </p:sp>
    </p:spTree>
    <p:extLst>
      <p:ext uri="{BB962C8B-B14F-4D97-AF65-F5344CB8AC3E}">
        <p14:creationId xmlns:p14="http://schemas.microsoft.com/office/powerpoint/2010/main" val="332734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5B4DF3-5598-4BC2-B435-D7CDAD9BE82A}" type="datetimeFigureOut">
              <a:rPr lang="en-US" smtClean="0"/>
              <a:t>4/25/2015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70EA1-D75C-4906-94A9-20342D3CD0B1}" type="slidenum">
              <a:rPr lang="en-US" smtClean="0"/>
              <a:t>‹#›</a:t>
            </a:fld>
            <a:endParaRPr lang="en-US"/>
          </a:p>
        </p:txBody>
      </p:sp>
    </p:spTree>
    <p:extLst>
      <p:ext uri="{BB962C8B-B14F-4D97-AF65-F5344CB8AC3E}">
        <p14:creationId xmlns:p14="http://schemas.microsoft.com/office/powerpoint/2010/main" val="2052880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5B4DF3-5598-4BC2-B435-D7CDAD9BE82A}" type="datetimeFigureOut">
              <a:rPr lang="en-US" smtClean="0"/>
              <a:t>4/25/2015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A70EA1-D75C-4906-94A9-20342D3CD0B1}" type="slidenum">
              <a:rPr lang="en-US" smtClean="0"/>
              <a:t>‹#›</a:t>
            </a:fld>
            <a:endParaRPr lang="en-US"/>
          </a:p>
        </p:txBody>
      </p:sp>
    </p:spTree>
    <p:extLst>
      <p:ext uri="{BB962C8B-B14F-4D97-AF65-F5344CB8AC3E}">
        <p14:creationId xmlns:p14="http://schemas.microsoft.com/office/powerpoint/2010/main" val="4257619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5B4DF3-5598-4BC2-B435-D7CDAD9BE82A}" type="datetimeFigureOut">
              <a:rPr lang="en-US" smtClean="0"/>
              <a:t>4/25/2015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A70EA1-D75C-4906-94A9-20342D3CD0B1}" type="slidenum">
              <a:rPr lang="en-US" smtClean="0"/>
              <a:t>‹#›</a:t>
            </a:fld>
            <a:endParaRPr lang="en-US"/>
          </a:p>
        </p:txBody>
      </p:sp>
    </p:spTree>
    <p:extLst>
      <p:ext uri="{BB962C8B-B14F-4D97-AF65-F5344CB8AC3E}">
        <p14:creationId xmlns:p14="http://schemas.microsoft.com/office/powerpoint/2010/main" val="1275570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B5B4DF3-5598-4BC2-B435-D7CDAD9BE82A}" type="datetimeFigureOut">
              <a:rPr lang="en-US" smtClean="0"/>
              <a:t>4/25/2015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A70EA1-D75C-4906-94A9-20342D3CD0B1}" type="slidenum">
              <a:rPr lang="en-US" smtClean="0"/>
              <a:t>‹#›</a:t>
            </a:fld>
            <a:endParaRPr lang="en-US"/>
          </a:p>
        </p:txBody>
      </p:sp>
    </p:spTree>
    <p:extLst>
      <p:ext uri="{BB962C8B-B14F-4D97-AF65-F5344CB8AC3E}">
        <p14:creationId xmlns:p14="http://schemas.microsoft.com/office/powerpoint/2010/main" val="2592872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5B4DF3-5598-4BC2-B435-D7CDAD9BE82A}" type="datetimeFigureOut">
              <a:rPr lang="en-US" smtClean="0"/>
              <a:t>4/25/2015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A70EA1-D75C-4906-94A9-20342D3CD0B1}" type="slidenum">
              <a:rPr lang="en-US" smtClean="0"/>
              <a:t>‹#›</a:t>
            </a:fld>
            <a:endParaRPr lang="en-US"/>
          </a:p>
        </p:txBody>
      </p:sp>
    </p:spTree>
    <p:extLst>
      <p:ext uri="{BB962C8B-B14F-4D97-AF65-F5344CB8AC3E}">
        <p14:creationId xmlns:p14="http://schemas.microsoft.com/office/powerpoint/2010/main" val="2827468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5B4DF3-5598-4BC2-B435-D7CDAD9BE82A}" type="datetimeFigureOut">
              <a:rPr lang="en-US" smtClean="0"/>
              <a:t>4/25/2015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A70EA1-D75C-4906-94A9-20342D3CD0B1}" type="slidenum">
              <a:rPr lang="en-US" smtClean="0"/>
              <a:t>‹#›</a:t>
            </a:fld>
            <a:endParaRPr lang="en-US"/>
          </a:p>
        </p:txBody>
      </p:sp>
    </p:spTree>
    <p:extLst>
      <p:ext uri="{BB962C8B-B14F-4D97-AF65-F5344CB8AC3E}">
        <p14:creationId xmlns:p14="http://schemas.microsoft.com/office/powerpoint/2010/main" val="3778278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5B4DF3-5598-4BC2-B435-D7CDAD9BE82A}" type="datetimeFigureOut">
              <a:rPr lang="en-US" smtClean="0"/>
              <a:t>4/25/2015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A70EA1-D75C-4906-94A9-20342D3CD0B1}" type="slidenum">
              <a:rPr lang="en-US" smtClean="0"/>
              <a:t>‹#›</a:t>
            </a:fld>
            <a:endParaRPr lang="en-US"/>
          </a:p>
        </p:txBody>
      </p:sp>
    </p:spTree>
    <p:extLst>
      <p:ext uri="{BB962C8B-B14F-4D97-AF65-F5344CB8AC3E}">
        <p14:creationId xmlns:p14="http://schemas.microsoft.com/office/powerpoint/2010/main" val="3730095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5B4DF3-5598-4BC2-B435-D7CDAD9BE82A}" type="datetimeFigureOut">
              <a:rPr lang="en-US" smtClean="0"/>
              <a:t>4/25/2015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A70EA1-D75C-4906-94A9-20342D3CD0B1}" type="slidenum">
              <a:rPr lang="en-US" smtClean="0"/>
              <a:t>‹#›</a:t>
            </a:fld>
            <a:endParaRPr lang="en-US"/>
          </a:p>
        </p:txBody>
      </p:sp>
    </p:spTree>
    <p:extLst>
      <p:ext uri="{BB962C8B-B14F-4D97-AF65-F5344CB8AC3E}">
        <p14:creationId xmlns:p14="http://schemas.microsoft.com/office/powerpoint/2010/main" val="24315598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7030A0"/>
                </a:solidFill>
              </a:rPr>
              <a:t>Creating a Capstone Auditing Experience</a:t>
            </a:r>
            <a:endParaRPr lang="en-US" b="1" dirty="0">
              <a:solidFill>
                <a:srgbClr val="7030A0"/>
              </a:solidFill>
            </a:endParaRPr>
          </a:p>
        </p:txBody>
      </p:sp>
      <p:sp>
        <p:nvSpPr>
          <p:cNvPr id="3" name="Subtitle 2"/>
          <p:cNvSpPr>
            <a:spLocks noGrp="1"/>
          </p:cNvSpPr>
          <p:nvPr>
            <p:ph type="subTitle" idx="1"/>
          </p:nvPr>
        </p:nvSpPr>
        <p:spPr>
          <a:xfrm>
            <a:off x="1143000" y="4084638"/>
            <a:ext cx="6858000" cy="1655762"/>
          </a:xfrm>
        </p:spPr>
        <p:txBody>
          <a:bodyPr/>
          <a:lstStyle/>
          <a:p>
            <a:r>
              <a:rPr lang="en-US" b="1" dirty="0" smtClean="0">
                <a:solidFill>
                  <a:srgbClr val="7030A0"/>
                </a:solidFill>
              </a:rPr>
              <a:t>Susan L. Swanger</a:t>
            </a:r>
          </a:p>
          <a:p>
            <a:r>
              <a:rPr lang="en-US" b="1" dirty="0" smtClean="0">
                <a:solidFill>
                  <a:srgbClr val="7030A0"/>
                </a:solidFill>
              </a:rPr>
              <a:t>Western Carolina University</a:t>
            </a:r>
          </a:p>
          <a:p>
            <a:endParaRPr lang="en-US" b="1" dirty="0">
              <a:solidFill>
                <a:srgbClr val="7030A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0212" y="5740400"/>
            <a:ext cx="2085975" cy="762000"/>
          </a:xfrm>
          <a:prstGeom prst="rect">
            <a:avLst/>
          </a:prstGeom>
        </p:spPr>
      </p:pic>
    </p:spTree>
    <p:extLst>
      <p:ext uri="{BB962C8B-B14F-4D97-AF65-F5344CB8AC3E}">
        <p14:creationId xmlns:p14="http://schemas.microsoft.com/office/powerpoint/2010/main" val="2085080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54074"/>
          </a:xfrm>
        </p:spPr>
        <p:txBody>
          <a:bodyPr/>
          <a:lstStyle/>
          <a:p>
            <a:pPr algn="ctr"/>
            <a:r>
              <a:rPr lang="en-US" b="1" dirty="0" smtClean="0">
                <a:solidFill>
                  <a:srgbClr val="7030A0"/>
                </a:solidFill>
              </a:rPr>
              <a:t>Benefits of the CMC Project</a:t>
            </a:r>
            <a:endParaRPr lang="en-US" b="1" dirty="0">
              <a:solidFill>
                <a:srgbClr val="7030A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58209790"/>
              </p:ext>
            </p:extLst>
          </p:nvPr>
        </p:nvGraphicFramePr>
        <p:xfrm>
          <a:off x="508000" y="1219201"/>
          <a:ext cx="8369300" cy="5435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945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Students in Break Room to Meet with Management</a:t>
            </a:r>
            <a:endParaRPr lang="en-US" b="1" dirty="0">
              <a:solidFill>
                <a:srgbClr val="7030A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2552" y="1825625"/>
            <a:ext cx="7718895" cy="4351338"/>
          </a:xfrm>
        </p:spPr>
      </p:pic>
    </p:spTree>
    <p:extLst>
      <p:ext uri="{BB962C8B-B14F-4D97-AF65-F5344CB8AC3E}">
        <p14:creationId xmlns:p14="http://schemas.microsoft.com/office/powerpoint/2010/main" val="3750028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Students on Plant Tour</a:t>
            </a:r>
            <a:endParaRPr lang="en-US" b="1" dirty="0">
              <a:solidFill>
                <a:srgbClr val="7030A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2552" y="1825625"/>
            <a:ext cx="7718895" cy="4351338"/>
          </a:xfrm>
        </p:spPr>
      </p:pic>
    </p:spTree>
    <p:extLst>
      <p:ext uri="{BB962C8B-B14F-4D97-AF65-F5344CB8AC3E}">
        <p14:creationId xmlns:p14="http://schemas.microsoft.com/office/powerpoint/2010/main" val="1214730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39774"/>
          </a:xfrm>
        </p:spPr>
        <p:txBody>
          <a:bodyPr/>
          <a:lstStyle/>
          <a:p>
            <a:pPr algn="ctr"/>
            <a:r>
              <a:rPr lang="en-US" b="1" dirty="0" smtClean="0">
                <a:solidFill>
                  <a:srgbClr val="7030A0"/>
                </a:solidFill>
              </a:rPr>
              <a:t>The Problem: </a:t>
            </a:r>
            <a:endParaRPr lang="en-US" b="1" dirty="0">
              <a:solidFill>
                <a:srgbClr val="7030A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3420183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2870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17574"/>
          </a:xfrm>
        </p:spPr>
        <p:txBody>
          <a:bodyPr/>
          <a:lstStyle/>
          <a:p>
            <a:pPr algn="ctr"/>
            <a:r>
              <a:rPr lang="en-US" b="1" dirty="0" smtClean="0">
                <a:solidFill>
                  <a:srgbClr val="7030A0"/>
                </a:solidFill>
              </a:rPr>
              <a:t>The Solution:</a:t>
            </a:r>
            <a:endParaRPr lang="en-US" b="1" dirty="0">
              <a:solidFill>
                <a:srgbClr val="7030A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95212335"/>
              </p:ext>
            </p:extLst>
          </p:nvPr>
        </p:nvGraphicFramePr>
        <p:xfrm>
          <a:off x="469900" y="1765301"/>
          <a:ext cx="8045450" cy="459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19850" y="727076"/>
            <a:ext cx="2330450" cy="2330450"/>
          </a:xfrm>
          <a:prstGeom prst="rect">
            <a:avLst/>
          </a:prstGeom>
        </p:spPr>
      </p:pic>
    </p:spTree>
    <p:extLst>
      <p:ext uri="{BB962C8B-B14F-4D97-AF65-F5344CB8AC3E}">
        <p14:creationId xmlns:p14="http://schemas.microsoft.com/office/powerpoint/2010/main" val="2737863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76274"/>
          </a:xfrm>
        </p:spPr>
        <p:txBody>
          <a:bodyPr>
            <a:normAutofit fontScale="90000"/>
          </a:bodyPr>
          <a:lstStyle/>
          <a:p>
            <a:pPr algn="ctr"/>
            <a:r>
              <a:rPr lang="en-US" b="1" dirty="0" smtClean="0">
                <a:solidFill>
                  <a:srgbClr val="7030A0"/>
                </a:solidFill>
              </a:rPr>
              <a:t>Email #1</a:t>
            </a:r>
            <a:endParaRPr lang="en-US" b="1" dirty="0">
              <a:solidFill>
                <a:srgbClr val="7030A0"/>
              </a:solidFill>
            </a:endParaRPr>
          </a:p>
        </p:txBody>
      </p:sp>
      <p:sp>
        <p:nvSpPr>
          <p:cNvPr id="3" name="Content Placeholder 2"/>
          <p:cNvSpPr>
            <a:spLocks noGrp="1"/>
          </p:cNvSpPr>
          <p:nvPr>
            <p:ph idx="1"/>
          </p:nvPr>
        </p:nvSpPr>
        <p:spPr>
          <a:xfrm>
            <a:off x="628650" y="1041400"/>
            <a:ext cx="7886700" cy="5575299"/>
          </a:xfrm>
          <a:ln>
            <a:solidFill>
              <a:srgbClr val="7030A0"/>
            </a:solidFill>
          </a:ln>
        </p:spPr>
        <p:txBody>
          <a:bodyPr>
            <a:normAutofit fontScale="25000" lnSpcReduction="20000"/>
          </a:bodyPr>
          <a:lstStyle/>
          <a:p>
            <a:pPr marL="0" indent="0">
              <a:buNone/>
            </a:pPr>
            <a:r>
              <a:rPr lang="en-US" b="1" dirty="0"/>
              <a:t> </a:t>
            </a:r>
            <a:endParaRPr lang="en-US" dirty="0"/>
          </a:p>
          <a:p>
            <a:pPr marL="0" indent="0">
              <a:buNone/>
            </a:pPr>
            <a:r>
              <a:rPr lang="en-US" sz="7200" b="1" dirty="0"/>
              <a:t>RE: </a:t>
            </a:r>
            <a:r>
              <a:rPr lang="en-US" sz="7200" b="1" dirty="0" smtClean="0"/>
              <a:t>Cullowhee Manufacturing </a:t>
            </a:r>
            <a:r>
              <a:rPr lang="en-US" sz="7200" b="1" dirty="0"/>
              <a:t>Company </a:t>
            </a:r>
            <a:endParaRPr lang="en-US" sz="7200" dirty="0"/>
          </a:p>
          <a:p>
            <a:pPr marL="0" indent="0">
              <a:buNone/>
            </a:pPr>
            <a:r>
              <a:rPr lang="en-US" sz="8000" b="1" dirty="0">
                <a:solidFill>
                  <a:schemeClr val="accent1">
                    <a:lumMod val="75000"/>
                  </a:schemeClr>
                </a:solidFill>
              </a:rPr>
              <a:t>Eric Masterson &lt;eric.masterson@swangerandassociates.com&gt;</a:t>
            </a:r>
          </a:p>
          <a:p>
            <a:pPr marL="0" indent="0">
              <a:buNone/>
            </a:pPr>
            <a:r>
              <a:rPr lang="en-US" sz="7200" b="1" dirty="0"/>
              <a:t>Sent:</a:t>
            </a:r>
            <a:r>
              <a:rPr lang="en-US" sz="7200" dirty="0"/>
              <a:t> 	Wednesday, August 27, 2014	2:30 pm</a:t>
            </a:r>
          </a:p>
          <a:p>
            <a:pPr marL="0" indent="0">
              <a:buNone/>
            </a:pPr>
            <a:r>
              <a:rPr lang="en-US" sz="7200" b="1" dirty="0"/>
              <a:t>To:</a:t>
            </a:r>
            <a:r>
              <a:rPr lang="en-US" sz="7200" dirty="0"/>
              <a:t> 	 Michael </a:t>
            </a:r>
            <a:r>
              <a:rPr lang="en-US" sz="7200" dirty="0" smtClean="0"/>
              <a:t>Hayes</a:t>
            </a:r>
          </a:p>
          <a:p>
            <a:pPr marL="0" indent="0">
              <a:buNone/>
            </a:pPr>
            <a:endParaRPr lang="en-US" sz="7200" dirty="0"/>
          </a:p>
          <a:p>
            <a:pPr marL="0" indent="0">
              <a:buNone/>
            </a:pPr>
            <a:r>
              <a:rPr lang="en-US" sz="7200" dirty="0"/>
              <a:t>Hey Mike – I got good news and bad news – The good news is we have the opportunity to maybe get a new audit client – </a:t>
            </a:r>
            <a:r>
              <a:rPr lang="en-US" sz="7200" dirty="0" smtClean="0"/>
              <a:t>Cullowhee Manufacturing Company, just down the road.  </a:t>
            </a:r>
            <a:r>
              <a:rPr lang="en-US" sz="7200" dirty="0"/>
              <a:t>The bad news is that we need to hurry up and gather some info on them to decide whether we even want them as a client. </a:t>
            </a:r>
          </a:p>
          <a:p>
            <a:pPr marL="0" indent="0">
              <a:buNone/>
            </a:pPr>
            <a:r>
              <a:rPr lang="en-US" sz="7200" dirty="0"/>
              <a:t>I am totally swamped right now, so I really need your help.   I have a meeting with the Partner, Susan Swanger, on September 5</a:t>
            </a:r>
            <a:r>
              <a:rPr lang="en-US" sz="7200" baseline="30000" dirty="0"/>
              <a:t>th</a:t>
            </a:r>
            <a:r>
              <a:rPr lang="en-US" sz="7200" dirty="0"/>
              <a:t>, so I need for you to do a little work.  First, check out their website to get an idea of what they are all about.  Find out who the “key players” are in the company. Then review their financials to see what we might be dealing with…how big are they, are they profitable, any weird looking accounting or disclosure items…or things you don’t quite understand…stuff like that…</a:t>
            </a:r>
          </a:p>
          <a:p>
            <a:pPr marL="0" indent="0">
              <a:buNone/>
            </a:pPr>
            <a:r>
              <a:rPr lang="en-US" sz="7200" dirty="0"/>
              <a:t>Summarize what you find in a memo to me, so that I have some background info when I meet with Swanger on the 5th.  In fact, you better get it to me by 5:00 on the 4</a:t>
            </a:r>
            <a:r>
              <a:rPr lang="en-US" sz="7200" baseline="30000" dirty="0"/>
              <a:t>th</a:t>
            </a:r>
            <a:r>
              <a:rPr lang="en-US" sz="7200" dirty="0"/>
              <a:t> so I have a chance to look at it before I meet with her.</a:t>
            </a:r>
          </a:p>
          <a:p>
            <a:pPr marL="0" indent="0">
              <a:buNone/>
            </a:pPr>
            <a:r>
              <a:rPr lang="en-US" sz="7200" dirty="0"/>
              <a:t>I have uploaded last year’s audited financials into </a:t>
            </a:r>
            <a:r>
              <a:rPr lang="en-US" sz="7200"/>
              <a:t>the </a:t>
            </a:r>
            <a:r>
              <a:rPr lang="en-US" sz="7200" smtClean="0"/>
              <a:t>CMC </a:t>
            </a:r>
            <a:r>
              <a:rPr lang="en-US" sz="7200" dirty="0"/>
              <a:t>folder.   </a:t>
            </a:r>
            <a:r>
              <a:rPr lang="en-US" sz="7200" dirty="0" smtClean="0"/>
              <a:t>Dewey, </a:t>
            </a:r>
            <a:r>
              <a:rPr lang="en-US" sz="7200" dirty="0" err="1" smtClean="0"/>
              <a:t>Cheatum</a:t>
            </a:r>
            <a:r>
              <a:rPr lang="en-US" sz="7200" dirty="0" smtClean="0"/>
              <a:t> &amp; Howe CPA’s out </a:t>
            </a:r>
            <a:r>
              <a:rPr lang="en-US" sz="7200" dirty="0"/>
              <a:t>of Greenville SC did their audit last year.</a:t>
            </a:r>
          </a:p>
          <a:p>
            <a:pPr marL="0" indent="0">
              <a:buNone/>
            </a:pPr>
            <a:endParaRPr lang="en-US" dirty="0"/>
          </a:p>
        </p:txBody>
      </p:sp>
    </p:spTree>
    <p:extLst>
      <p:ext uri="{BB962C8B-B14F-4D97-AF65-F5344CB8AC3E}">
        <p14:creationId xmlns:p14="http://schemas.microsoft.com/office/powerpoint/2010/main" val="2720181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39774"/>
          </a:xfrm>
        </p:spPr>
        <p:txBody>
          <a:bodyPr/>
          <a:lstStyle/>
          <a:p>
            <a:pPr algn="ctr"/>
            <a:r>
              <a:rPr lang="en-US" b="1" dirty="0" smtClean="0">
                <a:solidFill>
                  <a:srgbClr val="7030A0"/>
                </a:solidFill>
              </a:rPr>
              <a:t>Email #2 – version 1</a:t>
            </a:r>
            <a:endParaRPr lang="en-US" b="1" dirty="0">
              <a:solidFill>
                <a:srgbClr val="7030A0"/>
              </a:solidFill>
            </a:endParaRPr>
          </a:p>
        </p:txBody>
      </p:sp>
      <p:sp>
        <p:nvSpPr>
          <p:cNvPr id="3" name="Content Placeholder 2"/>
          <p:cNvSpPr>
            <a:spLocks noGrp="1"/>
          </p:cNvSpPr>
          <p:nvPr>
            <p:ph idx="1"/>
          </p:nvPr>
        </p:nvSpPr>
        <p:spPr>
          <a:xfrm>
            <a:off x="628650" y="1825625"/>
            <a:ext cx="8108950" cy="4351338"/>
          </a:xfrm>
          <a:ln>
            <a:solidFill>
              <a:srgbClr val="7030A0"/>
            </a:solidFill>
          </a:ln>
        </p:spPr>
        <p:txBody>
          <a:bodyPr>
            <a:normAutofit/>
          </a:bodyPr>
          <a:lstStyle/>
          <a:p>
            <a:pPr marL="0" indent="0">
              <a:buNone/>
            </a:pPr>
            <a:r>
              <a:rPr lang="en-US" sz="1800" b="1" dirty="0"/>
              <a:t>RE: Jackson Paper Manufacturing Company </a:t>
            </a:r>
            <a:endParaRPr lang="en-US" sz="1800" dirty="0"/>
          </a:p>
          <a:p>
            <a:pPr marL="0" indent="0">
              <a:buNone/>
            </a:pPr>
            <a:r>
              <a:rPr lang="en-US" sz="2000" b="1" dirty="0">
                <a:solidFill>
                  <a:srgbClr val="0070C0"/>
                </a:solidFill>
              </a:rPr>
              <a:t>Eric Masterson &lt;eric.masterson@swangerandassociates.com&gt;</a:t>
            </a:r>
          </a:p>
          <a:p>
            <a:pPr marL="0" indent="0">
              <a:buNone/>
            </a:pPr>
            <a:r>
              <a:rPr lang="en-US" sz="1800" b="1" dirty="0"/>
              <a:t>Sent:</a:t>
            </a:r>
            <a:r>
              <a:rPr lang="en-US" sz="1800" dirty="0"/>
              <a:t>  	Wednesday, September 8, 2014		10:30 pm</a:t>
            </a:r>
          </a:p>
          <a:p>
            <a:pPr marL="0" indent="0">
              <a:buNone/>
            </a:pPr>
            <a:r>
              <a:rPr lang="en-US" sz="1800" b="1" dirty="0"/>
              <a:t>To:</a:t>
            </a:r>
            <a:r>
              <a:rPr lang="en-US" sz="1800" dirty="0"/>
              <a:t>  	Michael/Michelle Hayes</a:t>
            </a:r>
          </a:p>
          <a:p>
            <a:pPr marL="0" indent="0">
              <a:buNone/>
            </a:pPr>
            <a:r>
              <a:rPr lang="en-US" sz="1800" dirty="0"/>
              <a:t> </a:t>
            </a:r>
          </a:p>
          <a:p>
            <a:pPr marL="0" indent="0">
              <a:buNone/>
            </a:pPr>
            <a:r>
              <a:rPr lang="en-US" sz="1800" dirty="0"/>
              <a:t>Dude/</a:t>
            </a:r>
            <a:r>
              <a:rPr lang="en-US" sz="1800" dirty="0" err="1"/>
              <a:t>Dudette</a:t>
            </a:r>
            <a:r>
              <a:rPr lang="en-US" sz="1800" dirty="0"/>
              <a:t>:</a:t>
            </a:r>
          </a:p>
          <a:p>
            <a:pPr marL="0" indent="0">
              <a:buNone/>
            </a:pPr>
            <a:r>
              <a:rPr lang="en-US" sz="1800" dirty="0"/>
              <a:t>You totally left me dangling…I got home late Thursday night and read your memo but still had no clue what that company does, how long they have been around, how big they are, how reputable, what kind of accounting issues they may have…nothing!  Nada!!!  I had to cancel &amp; reschedule my meeting with Swanger.  We are now meeting on Wednesday afternoon at 3:00.  I need that info by noon on Wednesday.  Don’t let me down!!!  I am counting on you.  </a:t>
            </a:r>
          </a:p>
          <a:p>
            <a:pPr marL="0" indent="0">
              <a:buNone/>
            </a:pPr>
            <a:endParaRPr lang="en-US" dirty="0"/>
          </a:p>
        </p:txBody>
      </p:sp>
    </p:spTree>
    <p:extLst>
      <p:ext uri="{BB962C8B-B14F-4D97-AF65-F5344CB8AC3E}">
        <p14:creationId xmlns:p14="http://schemas.microsoft.com/office/powerpoint/2010/main" val="109155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ln>
            <a:solidFill>
              <a:srgbClr val="7030A0"/>
            </a:solidFill>
          </a:ln>
        </p:spPr>
        <p:txBody>
          <a:bodyPr>
            <a:normAutofit/>
          </a:bodyPr>
          <a:lstStyle/>
          <a:p>
            <a:pPr marL="0" indent="0">
              <a:buNone/>
            </a:pPr>
            <a:r>
              <a:rPr lang="en-US" sz="2200" b="1" dirty="0"/>
              <a:t>RE: </a:t>
            </a:r>
            <a:r>
              <a:rPr lang="en-US" sz="2200" b="1" dirty="0" smtClean="0"/>
              <a:t>Cullowhee Manufacturing </a:t>
            </a:r>
            <a:r>
              <a:rPr lang="en-US" sz="2200" b="1" dirty="0"/>
              <a:t>Company </a:t>
            </a:r>
            <a:endParaRPr lang="en-US" sz="2200" dirty="0"/>
          </a:p>
          <a:p>
            <a:pPr marL="0" indent="0">
              <a:buNone/>
            </a:pPr>
            <a:r>
              <a:rPr lang="en-US" sz="2200" b="1" dirty="0">
                <a:solidFill>
                  <a:srgbClr val="0070C0"/>
                </a:solidFill>
              </a:rPr>
              <a:t>Eric Masterson &lt;eric.masterson@swangerandassociates.com&gt;</a:t>
            </a:r>
          </a:p>
          <a:p>
            <a:pPr marL="0" indent="0">
              <a:buNone/>
            </a:pPr>
            <a:r>
              <a:rPr lang="en-US" sz="1800" b="1" dirty="0"/>
              <a:t>Sent:</a:t>
            </a:r>
            <a:r>
              <a:rPr lang="en-US" sz="1800" dirty="0"/>
              <a:t>  	Wednesday, September 8, 2014		10:30 pm</a:t>
            </a:r>
          </a:p>
          <a:p>
            <a:pPr marL="0" indent="0">
              <a:buNone/>
            </a:pPr>
            <a:r>
              <a:rPr lang="en-US" sz="1800" b="1" dirty="0"/>
              <a:t>To:</a:t>
            </a:r>
            <a:r>
              <a:rPr lang="en-US" sz="1800" dirty="0"/>
              <a:t>  	Michael/Michelle Hayes</a:t>
            </a:r>
          </a:p>
          <a:p>
            <a:pPr marL="0" indent="0">
              <a:buNone/>
            </a:pPr>
            <a:r>
              <a:rPr lang="en-US" sz="1800" dirty="0"/>
              <a:t>Dude/</a:t>
            </a:r>
            <a:r>
              <a:rPr lang="en-US" sz="1800" dirty="0" err="1"/>
              <a:t>Dudette</a:t>
            </a:r>
            <a:r>
              <a:rPr lang="en-US" sz="1800" dirty="0"/>
              <a:t>:</a:t>
            </a:r>
          </a:p>
          <a:p>
            <a:pPr marL="0" indent="0">
              <a:buNone/>
            </a:pPr>
            <a:r>
              <a:rPr lang="en-US" sz="1800" dirty="0"/>
              <a:t>I got home late Thursday night and read your memo but still wasn’t sure about some things I had asked for.  Like how big they are and some of the complicated accounting issues they may have.  Luckily, my meeting with Swanger got pushed to Wednesday 3:00 pm so if you can get me a revised memo by noon on Wednesday, that would be great!!!  Thanks.</a:t>
            </a:r>
          </a:p>
          <a:p>
            <a:pPr marL="0" indent="0">
              <a:buNone/>
            </a:pPr>
            <a:endParaRPr lang="en-US" dirty="0"/>
          </a:p>
        </p:txBody>
      </p:sp>
      <p:sp>
        <p:nvSpPr>
          <p:cNvPr id="4" name="Title 1"/>
          <p:cNvSpPr>
            <a:spLocks noGrp="1"/>
          </p:cNvSpPr>
          <p:nvPr>
            <p:ph type="title"/>
          </p:nvPr>
        </p:nvSpPr>
        <p:spPr/>
        <p:txBody>
          <a:bodyPr/>
          <a:lstStyle/>
          <a:p>
            <a:pPr algn="ctr"/>
            <a:r>
              <a:rPr lang="en-US" b="1" dirty="0" smtClean="0">
                <a:solidFill>
                  <a:srgbClr val="7030A0"/>
                </a:solidFill>
              </a:rPr>
              <a:t>Email #2 – version 2</a:t>
            </a:r>
            <a:endParaRPr lang="en-US" b="1" dirty="0">
              <a:solidFill>
                <a:srgbClr val="7030A0"/>
              </a:solidFill>
            </a:endParaRPr>
          </a:p>
        </p:txBody>
      </p:sp>
    </p:spTree>
    <p:extLst>
      <p:ext uri="{BB962C8B-B14F-4D97-AF65-F5344CB8AC3E}">
        <p14:creationId xmlns:p14="http://schemas.microsoft.com/office/powerpoint/2010/main" val="2600760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79474"/>
          </a:xfrm>
        </p:spPr>
        <p:txBody>
          <a:bodyPr/>
          <a:lstStyle/>
          <a:p>
            <a:pPr algn="ctr"/>
            <a:r>
              <a:rPr lang="en-US" b="1" dirty="0" smtClean="0">
                <a:solidFill>
                  <a:srgbClr val="7030A0"/>
                </a:solidFill>
              </a:rPr>
              <a:t>Email #3</a:t>
            </a:r>
            <a:endParaRPr lang="en-US" b="1" dirty="0">
              <a:solidFill>
                <a:srgbClr val="7030A0"/>
              </a:solidFill>
            </a:endParaRPr>
          </a:p>
        </p:txBody>
      </p:sp>
      <p:sp>
        <p:nvSpPr>
          <p:cNvPr id="3" name="Content Placeholder 2"/>
          <p:cNvSpPr>
            <a:spLocks noGrp="1"/>
          </p:cNvSpPr>
          <p:nvPr>
            <p:ph idx="1"/>
          </p:nvPr>
        </p:nvSpPr>
        <p:spPr>
          <a:xfrm>
            <a:off x="628650" y="1825625"/>
            <a:ext cx="7886700" cy="4351338"/>
          </a:xfrm>
          <a:ln>
            <a:solidFill>
              <a:srgbClr val="7030A0"/>
            </a:solidFill>
          </a:ln>
        </p:spPr>
        <p:txBody>
          <a:bodyPr>
            <a:normAutofit fontScale="62500" lnSpcReduction="20000"/>
          </a:bodyPr>
          <a:lstStyle/>
          <a:p>
            <a:pPr marL="0" indent="0">
              <a:buNone/>
            </a:pPr>
            <a:r>
              <a:rPr lang="en-US" b="1" dirty="0"/>
              <a:t>RE: </a:t>
            </a:r>
            <a:r>
              <a:rPr lang="en-US" b="1" dirty="0" smtClean="0"/>
              <a:t>Cullowhee Manufacturing </a:t>
            </a:r>
            <a:r>
              <a:rPr lang="en-US" b="1" dirty="0"/>
              <a:t>Company </a:t>
            </a:r>
            <a:endParaRPr lang="en-US" dirty="0"/>
          </a:p>
          <a:p>
            <a:pPr marL="0" indent="0">
              <a:buNone/>
            </a:pPr>
            <a:r>
              <a:rPr lang="en-US" sz="3400" b="1" dirty="0">
                <a:solidFill>
                  <a:srgbClr val="0070C0"/>
                </a:solidFill>
              </a:rPr>
              <a:t>Eric Masterson &lt;eric.masterson@swangerandassociates.com&gt;</a:t>
            </a:r>
          </a:p>
          <a:p>
            <a:pPr marL="0" indent="0">
              <a:buNone/>
            </a:pPr>
            <a:r>
              <a:rPr lang="en-US" b="1" dirty="0"/>
              <a:t>Sent:</a:t>
            </a:r>
            <a:r>
              <a:rPr lang="en-US" dirty="0"/>
              <a:t>  	Wednesday, September 10, 2014	10:30 pm</a:t>
            </a:r>
          </a:p>
          <a:p>
            <a:pPr marL="0" indent="0">
              <a:buNone/>
            </a:pPr>
            <a:r>
              <a:rPr lang="en-US" b="1" dirty="0"/>
              <a:t>To:</a:t>
            </a:r>
            <a:r>
              <a:rPr lang="en-US" dirty="0"/>
              <a:t>  	Michael/Michelle Hayes</a:t>
            </a:r>
          </a:p>
          <a:p>
            <a:pPr marL="0" indent="0">
              <a:buNone/>
            </a:pPr>
            <a:r>
              <a:rPr lang="en-US" dirty="0"/>
              <a:t>Hey -- I met with Swanger this afternoon.   She seems ready to move forward on this pretty quickly.  The info you pulled together was really helpful.  Thanks a bunch.</a:t>
            </a:r>
          </a:p>
          <a:p>
            <a:pPr marL="0" indent="0">
              <a:buNone/>
            </a:pPr>
            <a:r>
              <a:rPr lang="en-US" dirty="0"/>
              <a:t>I am headed out of town to work on another client so I need for you to go back through those financial statements with a fine tooth comb. Give me a listing of ANYTHING that looks weird, ANYTHING that seems complicated and ANYTHING you don’t understand.  If there are some complicated accounting issues that neither of us can grasp, we might need to pull in someone with some expertise in those areas.  </a:t>
            </a:r>
          </a:p>
          <a:p>
            <a:pPr marL="0" indent="0">
              <a:buNone/>
            </a:pPr>
            <a:r>
              <a:rPr lang="en-US" dirty="0"/>
              <a:t>If you can get me this by this by noon on Monday (the 15</a:t>
            </a:r>
            <a:r>
              <a:rPr lang="en-US" baseline="30000" dirty="0"/>
              <a:t>th</a:t>
            </a:r>
            <a:r>
              <a:rPr lang="en-US" dirty="0"/>
              <a:t>) we can sit down and talk about it that afternoon.  </a:t>
            </a:r>
          </a:p>
          <a:p>
            <a:pPr marL="0" indent="0">
              <a:buNone/>
            </a:pPr>
            <a:endParaRPr lang="en-US" dirty="0"/>
          </a:p>
        </p:txBody>
      </p:sp>
    </p:spTree>
    <p:extLst>
      <p:ext uri="{BB962C8B-B14F-4D97-AF65-F5344CB8AC3E}">
        <p14:creationId xmlns:p14="http://schemas.microsoft.com/office/powerpoint/2010/main" val="2291535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79474"/>
          </a:xfrm>
        </p:spPr>
        <p:txBody>
          <a:bodyPr/>
          <a:lstStyle/>
          <a:p>
            <a:pPr algn="ctr"/>
            <a:r>
              <a:rPr lang="en-US" b="1" dirty="0" smtClean="0">
                <a:solidFill>
                  <a:srgbClr val="7030A0"/>
                </a:solidFill>
              </a:rPr>
              <a:t>Email #4</a:t>
            </a:r>
            <a:endParaRPr lang="en-US" b="1" dirty="0">
              <a:solidFill>
                <a:srgbClr val="7030A0"/>
              </a:solidFill>
            </a:endParaRPr>
          </a:p>
        </p:txBody>
      </p:sp>
      <p:sp>
        <p:nvSpPr>
          <p:cNvPr id="3" name="Content Placeholder 2"/>
          <p:cNvSpPr>
            <a:spLocks noGrp="1"/>
          </p:cNvSpPr>
          <p:nvPr>
            <p:ph idx="1"/>
          </p:nvPr>
        </p:nvSpPr>
        <p:spPr>
          <a:ln>
            <a:solidFill>
              <a:srgbClr val="7030A0"/>
            </a:solidFill>
          </a:ln>
        </p:spPr>
        <p:txBody>
          <a:bodyPr>
            <a:normAutofit/>
          </a:bodyPr>
          <a:lstStyle/>
          <a:p>
            <a:pPr marL="0" indent="0">
              <a:buNone/>
            </a:pPr>
            <a:r>
              <a:rPr lang="en-US" sz="2000" b="1" dirty="0"/>
              <a:t>RE: </a:t>
            </a:r>
            <a:r>
              <a:rPr lang="en-US" sz="2000" b="1" dirty="0" smtClean="0"/>
              <a:t>Cullowhee Manufacturing </a:t>
            </a:r>
            <a:r>
              <a:rPr lang="en-US" sz="2000" b="1" dirty="0"/>
              <a:t>Company </a:t>
            </a:r>
            <a:endParaRPr lang="en-US" sz="2000" dirty="0"/>
          </a:p>
          <a:p>
            <a:pPr marL="0" indent="0">
              <a:buNone/>
            </a:pPr>
            <a:r>
              <a:rPr lang="en-US" sz="2000" b="1" dirty="0">
                <a:solidFill>
                  <a:srgbClr val="0070C0"/>
                </a:solidFill>
              </a:rPr>
              <a:t>Eric Masterson &lt;eric.masterson@swangerandassociates.com&gt;</a:t>
            </a:r>
          </a:p>
          <a:p>
            <a:pPr marL="0" indent="0">
              <a:buNone/>
            </a:pPr>
            <a:r>
              <a:rPr lang="en-US" sz="1800" b="1" dirty="0"/>
              <a:t>Sent:</a:t>
            </a:r>
            <a:r>
              <a:rPr lang="en-US" sz="1800" dirty="0"/>
              <a:t> 	Monday, September 22, </a:t>
            </a:r>
            <a:r>
              <a:rPr lang="en-US" sz="1800" dirty="0" smtClean="0"/>
              <a:t>2014	</a:t>
            </a:r>
            <a:r>
              <a:rPr lang="en-US" sz="1800" dirty="0"/>
              <a:t>	2:30 pm</a:t>
            </a:r>
          </a:p>
          <a:p>
            <a:pPr marL="0" indent="0">
              <a:buNone/>
            </a:pPr>
            <a:r>
              <a:rPr lang="en-US" sz="1800" b="1" dirty="0"/>
              <a:t>To:</a:t>
            </a:r>
            <a:r>
              <a:rPr lang="en-US" sz="1800" dirty="0"/>
              <a:t>  	Michael/Michelle Hayes</a:t>
            </a:r>
          </a:p>
          <a:p>
            <a:pPr marL="0" indent="0">
              <a:buNone/>
            </a:pPr>
            <a:r>
              <a:rPr lang="en-US" sz="1800" dirty="0"/>
              <a:t>I need you to do a search of the company using the LexisNexis Company Dossier database available through our library.  See if anything pops up from the last couple of years that might shed light on their reputation or methods of doing business.  We should also try to find out who their attorneys are.  Then check out </a:t>
            </a:r>
            <a:r>
              <a:rPr lang="en-US" sz="1800" dirty="0" smtClean="0"/>
              <a:t>Harrison Ford– </a:t>
            </a:r>
            <a:r>
              <a:rPr lang="en-US" sz="1800" dirty="0"/>
              <a:t>make sure he’s not involved in anything shady.</a:t>
            </a:r>
          </a:p>
          <a:p>
            <a:pPr marL="0" indent="0">
              <a:buNone/>
            </a:pPr>
            <a:r>
              <a:rPr lang="en-US" sz="1800" dirty="0"/>
              <a:t>If you can get me this by noon on Friday we can sit down and talk about it that afternoon.  </a:t>
            </a:r>
          </a:p>
          <a:p>
            <a:pPr marL="0" indent="0">
              <a:buNone/>
            </a:pPr>
            <a:endParaRPr lang="en-US" dirty="0"/>
          </a:p>
        </p:txBody>
      </p:sp>
    </p:spTree>
    <p:extLst>
      <p:ext uri="{BB962C8B-B14F-4D97-AF65-F5344CB8AC3E}">
        <p14:creationId xmlns:p14="http://schemas.microsoft.com/office/powerpoint/2010/main" val="2627135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74673"/>
          </a:xfrm>
        </p:spPr>
        <p:txBody>
          <a:bodyPr>
            <a:normAutofit fontScale="90000"/>
          </a:bodyPr>
          <a:lstStyle/>
          <a:p>
            <a:pPr algn="ctr"/>
            <a:r>
              <a:rPr lang="en-US" b="1" dirty="0" smtClean="0">
                <a:solidFill>
                  <a:srgbClr val="7030A0"/>
                </a:solidFill>
              </a:rPr>
              <a:t>Email #5</a:t>
            </a:r>
            <a:endParaRPr lang="en-US" b="1" dirty="0">
              <a:solidFill>
                <a:srgbClr val="7030A0"/>
              </a:solidFill>
            </a:endParaRPr>
          </a:p>
        </p:txBody>
      </p:sp>
      <p:sp>
        <p:nvSpPr>
          <p:cNvPr id="3" name="Content Placeholder 2"/>
          <p:cNvSpPr>
            <a:spLocks noGrp="1"/>
          </p:cNvSpPr>
          <p:nvPr>
            <p:ph idx="1"/>
          </p:nvPr>
        </p:nvSpPr>
        <p:spPr>
          <a:xfrm>
            <a:off x="431800" y="1066801"/>
            <a:ext cx="8280400" cy="5537199"/>
          </a:xfrm>
          <a:ln>
            <a:solidFill>
              <a:srgbClr val="7030A0"/>
            </a:solidFill>
          </a:ln>
        </p:spPr>
        <p:txBody>
          <a:bodyPr>
            <a:noAutofit/>
          </a:bodyPr>
          <a:lstStyle/>
          <a:p>
            <a:pPr marL="0" indent="0">
              <a:buNone/>
            </a:pPr>
            <a:r>
              <a:rPr lang="en-US" sz="1800" b="1" dirty="0"/>
              <a:t>RE: </a:t>
            </a:r>
            <a:r>
              <a:rPr lang="en-US" sz="1800" b="1" dirty="0" smtClean="0"/>
              <a:t>Cullowhee Manufacturing </a:t>
            </a:r>
            <a:r>
              <a:rPr lang="en-US" sz="1800" b="1" dirty="0"/>
              <a:t>Company </a:t>
            </a:r>
            <a:endParaRPr lang="en-US" sz="1800" dirty="0"/>
          </a:p>
          <a:p>
            <a:pPr marL="0" indent="0">
              <a:buNone/>
            </a:pPr>
            <a:r>
              <a:rPr lang="en-US" sz="2000" b="1" dirty="0">
                <a:solidFill>
                  <a:srgbClr val="0070C0"/>
                </a:solidFill>
              </a:rPr>
              <a:t>Eric Masterson &lt;eric.masterson@swangerandassociates.com&gt;</a:t>
            </a:r>
          </a:p>
          <a:p>
            <a:pPr marL="0" indent="0">
              <a:buNone/>
            </a:pPr>
            <a:r>
              <a:rPr lang="en-US" sz="1600" b="1" dirty="0"/>
              <a:t>Sent:</a:t>
            </a:r>
            <a:r>
              <a:rPr lang="en-US" sz="1600" dirty="0"/>
              <a:t>  	Wednesday, October 1, 2014	6:05 pm</a:t>
            </a:r>
          </a:p>
          <a:p>
            <a:pPr marL="0" indent="0">
              <a:buNone/>
            </a:pPr>
            <a:r>
              <a:rPr lang="en-US" sz="1600" b="1" dirty="0"/>
              <a:t>To:</a:t>
            </a:r>
            <a:r>
              <a:rPr lang="en-US" sz="1600" dirty="0"/>
              <a:t>  	Michael/Michelle Hayes</a:t>
            </a:r>
          </a:p>
          <a:p>
            <a:pPr marL="0" indent="0">
              <a:buNone/>
            </a:pPr>
            <a:r>
              <a:rPr lang="en-US" sz="1400" dirty="0"/>
              <a:t>Good news!  Swanger has given me the green light to go ahead and schedule a plant visit at </a:t>
            </a:r>
            <a:r>
              <a:rPr lang="en-US" sz="1400" dirty="0" smtClean="0"/>
              <a:t>Cullowhee Manufacturing.  </a:t>
            </a:r>
            <a:r>
              <a:rPr lang="en-US" sz="1400" dirty="0"/>
              <a:t>I contacted the </a:t>
            </a:r>
            <a:r>
              <a:rPr lang="en-US" sz="1400" dirty="0" smtClean="0"/>
              <a:t>CMC </a:t>
            </a:r>
            <a:r>
              <a:rPr lang="en-US" sz="1400" dirty="0"/>
              <a:t>folks and we currently have it scheduled for 2:30 pm on Wednesday, October 8</a:t>
            </a:r>
            <a:r>
              <a:rPr lang="en-US" sz="1400" baseline="30000" dirty="0"/>
              <a:t>th</a:t>
            </a:r>
            <a:r>
              <a:rPr lang="en-US" sz="1400" dirty="0"/>
              <a:t>.  Once again, I am going to be out of town that day so I need for you and Aaron/Erin (the other new staff person) to go in my absence.  The three of us can sit down this Monday afternoon (the 6</a:t>
            </a:r>
            <a:r>
              <a:rPr lang="en-US" sz="1400" baseline="30000" dirty="0"/>
              <a:t>th</a:t>
            </a:r>
            <a:r>
              <a:rPr lang="en-US" sz="1400" dirty="0"/>
              <a:t>) to decide what questions we need answered, and get a sense of what you need to be looking for.  We will also do a brainstorming session so please bring with you a listing of where you think fraud could occur at </a:t>
            </a:r>
            <a:r>
              <a:rPr lang="en-US" sz="1400" dirty="0" smtClean="0"/>
              <a:t>CMC.</a:t>
            </a:r>
            <a:endParaRPr lang="en-US" sz="1400" dirty="0"/>
          </a:p>
          <a:p>
            <a:pPr marL="0" indent="0">
              <a:buNone/>
            </a:pPr>
            <a:r>
              <a:rPr lang="en-US" sz="1400" dirty="0"/>
              <a:t>They have also sent me their 8-month Financial Statements (through August 31, 2014).  I have not had a chance to look at it yet but I uploaded it into the </a:t>
            </a:r>
            <a:r>
              <a:rPr lang="en-US" sz="1400" dirty="0" smtClean="0"/>
              <a:t>CMC </a:t>
            </a:r>
            <a:r>
              <a:rPr lang="en-US" sz="1400" dirty="0"/>
              <a:t>file folder.  I will be writing a planning memo and will need to set the scope of the current year audit, so I need for you and Aaron/Erin to annualize those financials (you can do that in an excel spreadsheet).  Then give me your thoughts on anything that looks out of line compared to prior years</a:t>
            </a:r>
            <a:r>
              <a:rPr lang="en-US" sz="1400" dirty="0" smtClean="0"/>
              <a:t>. Finally, I need to know your thoughts on what planning materiality should be.</a:t>
            </a:r>
            <a:endParaRPr lang="en-US" sz="1400" dirty="0"/>
          </a:p>
          <a:p>
            <a:pPr marL="0" indent="0">
              <a:buNone/>
            </a:pPr>
            <a:r>
              <a:rPr lang="en-US" sz="1400" dirty="0"/>
              <a:t>My next meeting with Swanger is 4:00 pm on the 24</a:t>
            </a:r>
            <a:r>
              <a:rPr lang="en-US" sz="1400" baseline="30000" dirty="0"/>
              <a:t>th</a:t>
            </a:r>
            <a:r>
              <a:rPr lang="en-US" sz="1400" dirty="0"/>
              <a:t> (</a:t>
            </a:r>
            <a:r>
              <a:rPr lang="en-US" sz="1400" dirty="0" err="1"/>
              <a:t>geeezzzz</a:t>
            </a:r>
            <a:r>
              <a:rPr lang="en-US" sz="1400" dirty="0"/>
              <a:t>, I just hate those Friday afternoon meetings… but what can I do???) so by 5:00 pm on Thursday the 23</a:t>
            </a:r>
            <a:r>
              <a:rPr lang="en-US" sz="1400" baseline="30000" dirty="0"/>
              <a:t>rd</a:t>
            </a:r>
            <a:r>
              <a:rPr lang="en-US" sz="1400" dirty="0"/>
              <a:t>, I will need your spreadsheet, and a memo that summarizes your plant visit, fully describing their production process &amp; documents their responses to our questions.  Be sure to highlight any new areas of concern or risk for both </a:t>
            </a:r>
            <a:r>
              <a:rPr lang="en-US" sz="1400" dirty="0" smtClean="0"/>
              <a:t>CMC and </a:t>
            </a:r>
            <a:r>
              <a:rPr lang="en-US" sz="1400" dirty="0"/>
              <a:t>for us that should be considered in the planning process that resulted from the tour or your analysis of the interim results.</a:t>
            </a:r>
          </a:p>
          <a:p>
            <a:pPr marL="0" indent="0">
              <a:buNone/>
            </a:pPr>
            <a:r>
              <a:rPr lang="en-US" sz="1400" dirty="0"/>
              <a:t>See you on Monday!</a:t>
            </a:r>
          </a:p>
          <a:p>
            <a:pPr marL="0" indent="0">
              <a:buNone/>
            </a:pPr>
            <a:endParaRPr lang="en-US" sz="1600" dirty="0"/>
          </a:p>
        </p:txBody>
      </p:sp>
    </p:spTree>
    <p:extLst>
      <p:ext uri="{BB962C8B-B14F-4D97-AF65-F5344CB8AC3E}">
        <p14:creationId xmlns:p14="http://schemas.microsoft.com/office/powerpoint/2010/main" val="33778978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233</TotalTime>
  <Words>306</Words>
  <Application>Microsoft Office PowerPoint</Application>
  <PresentationFormat>On-screen Show (4:3)</PresentationFormat>
  <Paragraphs>70</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Creating a Capstone Auditing Experience</vt:lpstr>
      <vt:lpstr>The Problem: </vt:lpstr>
      <vt:lpstr>The Solution:</vt:lpstr>
      <vt:lpstr>Email #1</vt:lpstr>
      <vt:lpstr>Email #2 – version 1</vt:lpstr>
      <vt:lpstr>Email #2 – version 2</vt:lpstr>
      <vt:lpstr>Email #3</vt:lpstr>
      <vt:lpstr>Email #4</vt:lpstr>
      <vt:lpstr>Email #5</vt:lpstr>
      <vt:lpstr>Benefits of the CMC Project</vt:lpstr>
      <vt:lpstr>Students in Break Room to Meet with Management</vt:lpstr>
      <vt:lpstr>Students on Plant Tour</vt:lpstr>
    </vt:vector>
  </TitlesOfParts>
  <Company>Western Carolina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Capstone Auditing Experience</dc:title>
  <dc:creator>Susan Swanger</dc:creator>
  <cp:lastModifiedBy>Susan Swanger</cp:lastModifiedBy>
  <cp:revision>18</cp:revision>
  <cp:lastPrinted>2015-04-15T21:32:45Z</cp:lastPrinted>
  <dcterms:created xsi:type="dcterms:W3CDTF">2015-04-12T11:34:16Z</dcterms:created>
  <dcterms:modified xsi:type="dcterms:W3CDTF">2015-04-25T19:51:54Z</dcterms:modified>
</cp:coreProperties>
</file>